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9" r:id="rId4"/>
    <p:sldId id="316" r:id="rId5"/>
    <p:sldId id="312" r:id="rId6"/>
    <p:sldId id="311" r:id="rId7"/>
    <p:sldId id="307" r:id="rId8"/>
    <p:sldId id="314" r:id="rId9"/>
    <p:sldId id="313" r:id="rId10"/>
    <p:sldId id="308" r:id="rId11"/>
    <p:sldId id="310" r:id="rId12"/>
    <p:sldId id="305" r:id="rId13"/>
    <p:sldId id="326" r:id="rId14"/>
    <p:sldId id="328" r:id="rId15"/>
    <p:sldId id="329" r:id="rId16"/>
    <p:sldId id="327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41A"/>
    <a:srgbClr val="0000FF"/>
    <a:srgbClr val="FFF600"/>
    <a:srgbClr val="E1D800"/>
    <a:srgbClr val="78006F"/>
    <a:srgbClr val="66CCFF"/>
    <a:srgbClr val="4DB4AF"/>
    <a:srgbClr val="C3BE00"/>
    <a:srgbClr val="781C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44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CB49625-03F3-41E2-AE22-CC546B5FA417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7FB4CC2-4F21-4D05-B8F3-369CCA8D9BF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383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7D0D664-024D-4E07-BEA1-36253125C0F6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6EAE4B4-5CA4-4E0C-9867-62D59B6E4FC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041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F0227-457C-41C2-AEE3-EA147FB189C9}" type="slidenum">
              <a:rPr lang="zh-CN" altLang="en-US">
                <a:cs typeface="等线" panose="02010600030101010101" charset="-122"/>
              </a:rPr>
              <a:t>2</a:t>
            </a:fld>
            <a:endParaRPr lang="zh-CN" altLang="en-US"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2704CEC2-6304-4FA9-B9B5-C04243A71DAC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11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7D6118-08A9-4CE2-98DC-F698B5625BFC}" type="slidenum">
              <a:rPr lang="zh-CN" altLang="en-US">
                <a:cs typeface="等线" panose="02010600030101010101" charset="-122"/>
              </a:rPr>
              <a:t>12</a:t>
            </a:fld>
            <a:endParaRPr lang="en-US" altLang="zh-CN"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AE2A04AD-B1AD-429A-B8EB-C91131E2AE0A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3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26CFCA98-1C5A-4F5B-BC64-AA38B989CF31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4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EBFC8318-FCA2-44ED-B0FE-E0A777CD52B3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5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6B3FAF5A-3325-44F0-807C-CBAB18CD0EAA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6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31E54C24-DAD9-42A1-9C37-7E34B0D8FFC8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7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5BC62EAA-5430-4379-983B-46F714350B5C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8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D8E9BA46-32B0-4997-903B-FCF390AAC8D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9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91BE47B5-ED15-4A33-A512-BB6E4D6441A1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10</a:t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0D15F-ABE2-4B9C-8AB9-23AB41C0B962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D8FEC-2D9E-4ECB-AF2A-731B157720B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087DE-3CFA-4B87-9C41-3918552ECEE8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E138B-C33B-4184-AD0D-50D925855E1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A6AF1-A99A-47E2-90D5-158D9E2E1E32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7453-C641-4B11-BA90-B5995D624D2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F44FC-6607-47D0-88C5-3D807410E71D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B4743-E31C-4F84-8176-7EB1A893623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DC9DC-72EE-4E2A-B8FE-B10BD851375F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D8FA3-9586-47B0-BA00-0C5B0254B1F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60276-CDB8-4E26-A43E-A37E5ADF9BB9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1E8C7-EF3B-482A-A28C-3EA73A48CAD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EB2EC-CD2D-45AE-BAE5-EDD9F1CCC91A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17D99-EB3A-436F-9C12-45D733C044A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80A2-F753-4D46-A32D-03C3DFD8F9D3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A1C7D-18B2-4BE2-8429-FAA16E173A3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BF2C3-547B-414B-9DF0-CC141748CA41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C829-EFDE-48FC-B135-5EFBA620313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5DFB-4D91-446D-9F67-87A99E91C1E3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D913-F1EA-4C45-A16C-C1B3157EA38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5879C6-8D25-4050-AAE7-F5871315F357}" type="datetimeFigureOut">
              <a:rPr lang="zh-CN" altLang="en-US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F230FC-0107-4D09-93E4-2B46615B2573}" type="slidenum">
              <a:rPr lang="zh-CN" altLang="en-US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6.wmf"/><Relationship Id="rId3" Type="http://schemas.openxmlformats.org/officeDocument/2006/relationships/tags" Target="../tags/tag18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1.bin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5.wmf"/><Relationship Id="rId5" Type="http://schemas.openxmlformats.org/officeDocument/2006/relationships/notesSlide" Target="../notesSlides/notesSlide9.xml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20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1.wmf"/><Relationship Id="rId3" Type="http://schemas.openxmlformats.org/officeDocument/2006/relationships/tags" Target="../tags/tag20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6.bin"/><Relationship Id="rId2" Type="http://schemas.openxmlformats.org/officeDocument/2006/relationships/tags" Target="../tags/tag1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0.wmf"/><Relationship Id="rId5" Type="http://schemas.openxmlformats.org/officeDocument/2006/relationships/notesSlide" Target="../notesSlides/notesSlide10.xml"/><Relationship Id="rId10" Type="http://schemas.openxmlformats.org/officeDocument/2006/relationships/oleObject" Target="../embeddings/oleObject25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35.wmf"/><Relationship Id="rId18" Type="http://schemas.openxmlformats.org/officeDocument/2006/relationships/oleObject" Target="../embeddings/oleObject33.bin"/><Relationship Id="rId3" Type="http://schemas.openxmlformats.org/officeDocument/2006/relationships/tags" Target="../tags/tag23.xml"/><Relationship Id="rId21" Type="http://schemas.openxmlformats.org/officeDocument/2006/relationships/image" Target="../media/image39.wmf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37.wmf"/><Relationship Id="rId2" Type="http://schemas.openxmlformats.org/officeDocument/2006/relationships/tags" Target="../tags/tag22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4.wmf"/><Relationship Id="rId5" Type="http://schemas.openxmlformats.org/officeDocument/2006/relationships/notesSlide" Target="../notesSlides/notesSlide12.xml"/><Relationship Id="rId15" Type="http://schemas.openxmlformats.org/officeDocument/2006/relationships/image" Target="../media/image36.wmf"/><Relationship Id="rId23" Type="http://schemas.openxmlformats.org/officeDocument/2006/relationships/image" Target="../media/image40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8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31.bin"/><Relationship Id="rId22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tags" Target="../tags/tag25.xml"/><Relationship Id="rId7" Type="http://schemas.openxmlformats.org/officeDocument/2006/relationships/image" Target="../media/image41.wmf"/><Relationship Id="rId2" Type="http://schemas.openxmlformats.org/officeDocument/2006/relationships/tags" Target="../tags/tag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6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tags" Target="../tags/tag27.xml"/><Relationship Id="rId7" Type="http://schemas.openxmlformats.org/officeDocument/2006/relationships/image" Target="../media/image43.wmf"/><Relationship Id="rId2" Type="http://schemas.openxmlformats.org/officeDocument/2006/relationships/tags" Target="../tags/tag2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19.wmf"/><Relationship Id="rId5" Type="http://schemas.openxmlformats.org/officeDocument/2006/relationships/notesSlide" Target="../notesSlides/notesSlide14.xml"/><Relationship Id="rId10" Type="http://schemas.openxmlformats.org/officeDocument/2006/relationships/oleObject" Target="../embeddings/oleObject40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44.wmf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1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wmf"/><Relationship Id="rId3" Type="http://schemas.openxmlformats.org/officeDocument/2006/relationships/tags" Target="../tags/tag8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4.bin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wmf"/><Relationship Id="rId5" Type="http://schemas.openxmlformats.org/officeDocument/2006/relationships/notesSlide" Target="../notesSlides/notesSlide4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3.wmf"/><Relationship Id="rId3" Type="http://schemas.openxmlformats.org/officeDocument/2006/relationships/tags" Target="../tags/tag10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5.wmf"/><Relationship Id="rId2" Type="http://schemas.openxmlformats.org/officeDocument/2006/relationships/tags" Target="../tags/tag9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wmf"/><Relationship Id="rId5" Type="http://schemas.openxmlformats.org/officeDocument/2006/relationships/notesSlide" Target="../notesSlides/notesSlide5.xml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16.wmf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14.xml"/><Relationship Id="rId7" Type="http://schemas.openxmlformats.org/officeDocument/2006/relationships/image" Target="../media/image17.wmf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9.wmf"/><Relationship Id="rId5" Type="http://schemas.openxmlformats.org/officeDocument/2006/relationships/notesSlide" Target="../notesSlides/notesSlide7.xml"/><Relationship Id="rId10" Type="http://schemas.openxmlformats.org/officeDocument/2006/relationships/oleObject" Target="../embeddings/oleObject1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tags" Target="../tags/tag16.xml"/><Relationship Id="rId7" Type="http://schemas.openxmlformats.org/officeDocument/2006/relationships/image" Target="../media/image20.w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2.wmf"/><Relationship Id="rId5" Type="http://schemas.openxmlformats.org/officeDocument/2006/relationships/notesSlide" Target="../notesSlides/notesSlide8.xml"/><Relationship Id="rId10" Type="http://schemas.openxmlformats.org/officeDocument/2006/relationships/oleObject" Target="../embeddings/oleObject17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250" y="2189163"/>
            <a:ext cx="42862" cy="428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4013" y="2514600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113" y="2651125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79400" y="1822450"/>
            <a:ext cx="42862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8950" y="2079625"/>
            <a:ext cx="42862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838" y="2974975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838" y="2667000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88" y="2863850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938" y="3133725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88" y="1812925"/>
            <a:ext cx="42863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038" y="3189288"/>
            <a:ext cx="42863" cy="428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75" y="2508250"/>
            <a:ext cx="42862" cy="428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600" y="3000375"/>
            <a:ext cx="42862" cy="428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791970" y="2367280"/>
            <a:ext cx="8608060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二元</a:t>
            </a:r>
            <a:r>
              <a:rPr lang="zh-CN" altLang="zh-CN" sz="6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一次方程解法</a:t>
            </a:r>
            <a:endParaRPr lang="en-US" altLang="zh-CN" sz="66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6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综合</a:t>
            </a:r>
            <a:r>
              <a:rPr lang="zh-CN" altLang="zh-CN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867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55905" y="760730"/>
            <a:ext cx="10525125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800" b="1" dirty="0" smtClean="0">
                <a:latin typeface="+mn-ea"/>
                <a:ea typeface="+mn-ea"/>
                <a:cs typeface="+mn-ea"/>
              </a:rPr>
              <a:t>6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、若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方程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5x </a:t>
            </a:r>
            <a:r>
              <a:rPr lang="en-US" altLang="zh-CN" sz="2800" b="1" baseline="30000" dirty="0">
                <a:latin typeface="+mn-ea"/>
                <a:ea typeface="+mn-ea"/>
                <a:cs typeface="+mn-ea"/>
              </a:rPr>
              <a:t>2m+n 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+ 4y </a:t>
            </a:r>
            <a:r>
              <a:rPr lang="en-US" altLang="zh-CN" sz="2800" b="1" baseline="30000" dirty="0">
                <a:latin typeface="+mn-ea"/>
                <a:ea typeface="+mn-ea"/>
                <a:cs typeface="+mn-ea"/>
              </a:rPr>
              <a:t>3m-2n 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= 9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是关于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x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、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y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的二元一次方程，求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m 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、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n 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的值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.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325789" y="2395537"/>
            <a:ext cx="6953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解：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870756" y="2366509"/>
            <a:ext cx="3963987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根据已知条件可列方程组：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890838" y="3013528"/>
            <a:ext cx="18399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2m + n =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890838" y="3465966"/>
            <a:ext cx="1905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3m – 2n = 1</a:t>
            </a:r>
          </a:p>
        </p:txBody>
      </p:sp>
      <p:sp>
        <p:nvSpPr>
          <p:cNvPr id="11" name="AutoShape 13"/>
          <p:cNvSpPr/>
          <p:nvPr/>
        </p:nvSpPr>
        <p:spPr bwMode="auto">
          <a:xfrm>
            <a:off x="2782888" y="3270703"/>
            <a:ext cx="76200" cy="4572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643438" y="3013528"/>
            <a:ext cx="6096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①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643438" y="3394528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②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900238" y="3927928"/>
            <a:ext cx="34290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由①得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900238" y="4537528"/>
            <a:ext cx="3962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把③代入②得：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119438" y="3927928"/>
            <a:ext cx="19192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n = 1 –2m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4643438" y="3927928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③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586038" y="5132841"/>
            <a:ext cx="3390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3m – 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 – 2m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= 1</a:t>
            </a:r>
          </a:p>
        </p:txBody>
      </p:sp>
      <p:graphicFrame>
        <p:nvGraphicFramePr>
          <p:cNvPr id="19" name="Object 23"/>
          <p:cNvGraphicFramePr/>
          <p:nvPr/>
        </p:nvGraphicFramePr>
        <p:xfrm>
          <a:off x="6815138" y="3345316"/>
          <a:ext cx="20081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r:id="rId6" imgW="761365" imgH="393700" progId="Equation.3">
                  <p:embed/>
                </p:oleObj>
              </mc:Choice>
              <mc:Fallback>
                <p:oleObj r:id="rId6" imgW="761365" imgH="393700" progId="Equation.3">
                  <p:embed/>
                  <p:pic>
                    <p:nvPicPr>
                      <p:cNvPr id="0" name="Object 2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8" y="3345316"/>
                        <a:ext cx="20081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4"/>
          <p:cNvGraphicFramePr/>
          <p:nvPr/>
        </p:nvGraphicFramePr>
        <p:xfrm>
          <a:off x="6815138" y="4066041"/>
          <a:ext cx="92868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r:id="rId8" imgW="381000" imgH="393700" progId="Equation.3">
                  <p:embed/>
                </p:oleObj>
              </mc:Choice>
              <mc:Fallback>
                <p:oleObj r:id="rId8" imgW="381000" imgH="393700" progId="Equation.3">
                  <p:embed/>
                  <p:pic>
                    <p:nvPicPr>
                      <p:cNvPr id="0" name="Object 2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8" y="4066041"/>
                        <a:ext cx="92868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5"/>
          <p:cNvGraphicFramePr/>
          <p:nvPr/>
        </p:nvGraphicFramePr>
        <p:xfrm>
          <a:off x="6411913" y="5024891"/>
          <a:ext cx="40211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r:id="rId10" imgW="1650365" imgH="393700" progId="Equation.3">
                  <p:embed/>
                </p:oleObj>
              </mc:Choice>
              <mc:Fallback>
                <p:oleObj r:id="rId10" imgW="1650365" imgH="393700" progId="Equation.3">
                  <p:embed/>
                  <p:pic>
                    <p:nvPicPr>
                      <p:cNvPr id="0" name="Object 25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13" y="5024891"/>
                        <a:ext cx="402113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5938838" y="1981653"/>
            <a:ext cx="0" cy="4419600"/>
          </a:xfrm>
          <a:prstGeom prst="line">
            <a:avLst/>
          </a:prstGeom>
          <a:noFill/>
          <a:ln w="57150">
            <a:solidFill>
              <a:srgbClr val="993300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3" name="Group 31"/>
          <p:cNvGrpSpPr/>
          <p:nvPr/>
        </p:nvGrpSpPr>
        <p:grpSpPr bwMode="auto">
          <a:xfrm>
            <a:off x="6165850" y="2448378"/>
            <a:ext cx="3733800" cy="914400"/>
            <a:chOff x="2879" y="1776"/>
            <a:chExt cx="2352" cy="576"/>
          </a:xfrm>
        </p:grpSpPr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2879" y="1899"/>
              <a:ext cx="2352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把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m           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代入③，得：</a:t>
              </a:r>
            </a:p>
          </p:txBody>
        </p:sp>
        <p:graphicFrame>
          <p:nvGraphicFramePr>
            <p:cNvPr id="25" name="Object 29"/>
            <p:cNvGraphicFramePr/>
            <p:nvPr/>
          </p:nvGraphicFramePr>
          <p:xfrm>
            <a:off x="3408" y="1776"/>
            <a:ext cx="467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3" r:id="rId12" imgW="266065" imgH="393065" progId="Equation.3">
                    <p:embed/>
                  </p:oleObj>
                </mc:Choice>
                <mc:Fallback>
                  <p:oleObj r:id="rId12" imgW="266065" imgH="393065" progId="Equation.3">
                    <p:embed/>
                    <p:pic>
                      <p:nvPicPr>
                        <p:cNvPr id="0" name="Object 2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776"/>
                          <a:ext cx="467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" name="Object 30"/>
          <p:cNvGraphicFramePr/>
          <p:nvPr/>
        </p:nvGraphicFramePr>
        <p:xfrm>
          <a:off x="4523695" y="5567362"/>
          <a:ext cx="1020762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r:id="rId14" imgW="419100" imgH="393700" progId="Equation.3">
                  <p:embed/>
                </p:oleObj>
              </mc:Choice>
              <mc:Fallback>
                <p:oleObj r:id="rId14" imgW="419100" imgH="393700" progId="Equation.3">
                  <p:embed/>
                  <p:pic>
                    <p:nvPicPr>
                      <p:cNvPr id="0" name="Object 30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3695" y="5567362"/>
                        <a:ext cx="1020762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 bldLvl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63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  <p:sp>
        <p:nvSpPr>
          <p:cNvPr id="89090" name="文本框 1"/>
          <p:cNvSpPr txBox="1"/>
          <p:nvPr/>
        </p:nvSpPr>
        <p:spPr>
          <a:xfrm>
            <a:off x="287020" y="768985"/>
            <a:ext cx="1157668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+mn-ea"/>
                <a:ea typeface="+mn-ea"/>
                <a:cs typeface="+mn-ea"/>
              </a:rPr>
              <a:t>7.</a:t>
            </a:r>
            <a:r>
              <a:rPr sz="2800" b="1">
                <a:latin typeface="+mn-ea"/>
                <a:ea typeface="+mn-ea"/>
                <a:cs typeface="+mn-ea"/>
              </a:rPr>
              <a:t>已知方程组                        的解和方程组                       的解相同，</a:t>
            </a:r>
          </a:p>
          <a:p>
            <a:pPr>
              <a:lnSpc>
                <a:spcPct val="150000"/>
              </a:lnSpc>
            </a:pPr>
            <a:endParaRPr sz="2800" b="1">
              <a:latin typeface="+mn-ea"/>
              <a:ea typeface="+mn-ea"/>
              <a:cs typeface="+mn-ea"/>
            </a:endParaRPr>
          </a:p>
          <a:p>
            <a:pPr>
              <a:lnSpc>
                <a:spcPct val="150000"/>
              </a:lnSpc>
            </a:pPr>
            <a:r>
              <a:rPr sz="2800" b="1">
                <a:latin typeface="+mn-ea"/>
                <a:ea typeface="+mn-ea"/>
                <a:cs typeface="+mn-ea"/>
              </a:rPr>
              <a:t>求</a:t>
            </a:r>
            <a:r>
              <a:rPr lang="en-US" sz="2800" b="1">
                <a:latin typeface="+mn-ea"/>
                <a:ea typeface="+mn-ea"/>
                <a:cs typeface="+mn-ea"/>
              </a:rPr>
              <a:t>a+b</a:t>
            </a:r>
            <a:r>
              <a:rPr lang="zh-CN" altLang="en-US" sz="2800" b="1">
                <a:latin typeface="+mn-ea"/>
                <a:ea typeface="+mn-ea"/>
                <a:cs typeface="+mn-ea"/>
              </a:rPr>
              <a:t>的值。</a:t>
            </a:r>
            <a:endParaRPr lang="en-US" altLang="zh-CN" sz="2800" b="1">
              <a:latin typeface="+mn-ea"/>
              <a:ea typeface="+mn-ea"/>
              <a:cs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64840" y="2044065"/>
            <a:ext cx="40366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解：联立得</a:t>
            </a:r>
          </a:p>
        </p:txBody>
      </p:sp>
      <p:sp>
        <p:nvSpPr>
          <p:cNvPr id="89093" name="文本框 3"/>
          <p:cNvSpPr txBox="1"/>
          <p:nvPr/>
        </p:nvSpPr>
        <p:spPr>
          <a:xfrm>
            <a:off x="3729990" y="2823845"/>
            <a:ext cx="41656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①＋②得：5x＝10，即x＝2，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673" y="3403283"/>
            <a:ext cx="37299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把x＝2代入①得：y＝−2，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990" y="5810250"/>
            <a:ext cx="28575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则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a+b=1-3=-2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673" y="4082733"/>
            <a:ext cx="46323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把x＝2，y＝−2代入得：</a:t>
            </a:r>
          </a:p>
        </p:txBody>
      </p:sp>
      <p:graphicFrame>
        <p:nvGraphicFramePr>
          <p:cNvPr id="87044" name="对象 17420"/>
          <p:cNvGraphicFramePr>
            <a:graphicFrameLocks noChangeAspect="1"/>
          </p:cNvGraphicFramePr>
          <p:nvPr/>
        </p:nvGraphicFramePr>
        <p:xfrm>
          <a:off x="2748280" y="830580"/>
          <a:ext cx="2134870" cy="109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r:id="rId6" imgW="21336000" imgH="10972800" progId="Equation.DSMT4">
                  <p:embed/>
                </p:oleObj>
              </mc:Choice>
              <mc:Fallback>
                <p:oleObj r:id="rId6" imgW="21336000" imgH="10972800" progId="Equation.DSMT4">
                  <p:embed/>
                  <p:pic>
                    <p:nvPicPr>
                      <p:cNvPr id="0" name="图片 9216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48280" y="830580"/>
                        <a:ext cx="2134870" cy="10960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17420"/>
          <p:cNvGraphicFramePr>
            <a:graphicFrameLocks noChangeAspect="1"/>
          </p:cNvGraphicFramePr>
          <p:nvPr/>
        </p:nvGraphicFramePr>
        <p:xfrm>
          <a:off x="7163435" y="836930"/>
          <a:ext cx="2395220" cy="1071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r:id="rId8" imgW="21031200" imgH="10972800" progId="Equation.DSMT4">
                  <p:embed/>
                </p:oleObj>
              </mc:Choice>
              <mc:Fallback>
                <p:oleObj r:id="rId8" imgW="21031200" imgH="10972800" progId="Equation.DSMT4">
                  <p:embed/>
                  <p:pic>
                    <p:nvPicPr>
                      <p:cNvPr id="0" name="图片 9229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63435" y="836930"/>
                        <a:ext cx="2395220" cy="10712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4905375" y="1772920"/>
            <a:ext cx="2436495" cy="930910"/>
            <a:chOff x="5239" y="2792"/>
            <a:chExt cx="3837" cy="1466"/>
          </a:xfrm>
        </p:grpSpPr>
        <p:graphicFrame>
          <p:nvGraphicFramePr>
            <p:cNvPr id="9" name="对象 17420"/>
            <p:cNvGraphicFramePr>
              <a:graphicFrameLocks noChangeAspect="1"/>
            </p:cNvGraphicFramePr>
            <p:nvPr/>
          </p:nvGraphicFramePr>
          <p:xfrm>
            <a:off x="5239" y="2792"/>
            <a:ext cx="2857" cy="1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r:id="rId10" imgW="21336000" imgH="10972800" progId="Equation.DSMT4">
                    <p:embed/>
                  </p:oleObj>
                </mc:Choice>
                <mc:Fallback>
                  <p:oleObj r:id="rId10" imgW="21336000" imgH="10972800" progId="Equation.DSMT4">
                    <p:embed/>
                    <p:pic>
                      <p:nvPicPr>
                        <p:cNvPr id="0" name="图片 923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239" y="2792"/>
                          <a:ext cx="2857" cy="146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043" name="文本框 5"/>
            <p:cNvSpPr txBox="1"/>
            <p:nvPr/>
          </p:nvSpPr>
          <p:spPr>
            <a:xfrm>
              <a:off x="8096" y="2871"/>
              <a:ext cx="980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</a:t>
              </a:r>
            </a:p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②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09435" y="3830955"/>
            <a:ext cx="2436495" cy="930910"/>
            <a:chOff x="8395" y="6033"/>
            <a:chExt cx="3837" cy="1466"/>
          </a:xfrm>
        </p:grpSpPr>
        <p:graphicFrame>
          <p:nvGraphicFramePr>
            <p:cNvPr id="12" name="对象 17420"/>
            <p:cNvGraphicFramePr>
              <a:graphicFrameLocks noChangeAspect="1"/>
            </p:cNvGraphicFramePr>
            <p:nvPr/>
          </p:nvGraphicFramePr>
          <p:xfrm>
            <a:off x="8395" y="6033"/>
            <a:ext cx="2857" cy="1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8" r:id="rId12" imgW="21336000" imgH="10972800" progId="Equation.DSMT4">
                    <p:embed/>
                  </p:oleObj>
                </mc:Choice>
                <mc:Fallback>
                  <p:oleObj r:id="rId12" imgW="21336000" imgH="10972800" progId="Equation.DSMT4">
                    <p:embed/>
                    <p:pic>
                      <p:nvPicPr>
                        <p:cNvPr id="0" name="图片 923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8395" y="6033"/>
                          <a:ext cx="2857" cy="146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文本框 5"/>
            <p:cNvSpPr txBox="1"/>
            <p:nvPr/>
          </p:nvSpPr>
          <p:spPr>
            <a:xfrm>
              <a:off x="11252" y="6085"/>
              <a:ext cx="980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③</a:t>
              </a:r>
            </a:p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④</a:t>
              </a:r>
            </a:p>
          </p:txBody>
        </p:sp>
      </p:grpSp>
      <p:sp>
        <p:nvSpPr>
          <p:cNvPr id="15" name="文本框 3"/>
          <p:cNvSpPr txBox="1"/>
          <p:nvPr/>
        </p:nvSpPr>
        <p:spPr>
          <a:xfrm>
            <a:off x="3729990" y="4762500"/>
            <a:ext cx="44729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＋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得：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4b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-12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，即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b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-3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，</a:t>
            </a:r>
          </a:p>
        </p:txBody>
      </p:sp>
      <p:sp>
        <p:nvSpPr>
          <p:cNvPr id="16" name="文本框 3"/>
          <p:cNvSpPr txBox="1"/>
          <p:nvPr/>
        </p:nvSpPr>
        <p:spPr>
          <a:xfrm>
            <a:off x="3729990" y="5222875"/>
            <a:ext cx="37058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b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-3</a:t>
            </a:r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代入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得：</a:t>
            </a:r>
            <a:r>
              <a:rPr 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＝</a:t>
            </a:r>
            <a:r>
              <a:rPr 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9093" grpId="0"/>
      <p:bldP spid="8" grpId="0"/>
      <p:bldP spid="10" grpId="0"/>
      <p:bldP spid="11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PA_组合 4"/>
          <p:cNvGrpSpPr/>
          <p:nvPr>
            <p:custDataLst>
              <p:tags r:id="rId1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85014" name="矩形 85013"/>
          <p:cNvSpPr/>
          <p:nvPr/>
        </p:nvSpPr>
        <p:spPr>
          <a:xfrm>
            <a:off x="711200" y="1647190"/>
            <a:ext cx="7588250" cy="31692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+mj-ea"/>
                <a:ea typeface="+mj-ea"/>
              </a:rPr>
              <a:t>二元一次方程组解法有：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   代入法消元法；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    加减法消元法。</a:t>
            </a:r>
            <a:endParaRPr lang="en-US" altLang="zh-CN" sz="4000" b="1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40000" y="720000"/>
            <a:ext cx="8467200" cy="1504866"/>
            <a:chOff x="540000" y="720000"/>
            <a:chExt cx="8467200" cy="1504866"/>
          </a:xfrm>
        </p:grpSpPr>
        <p:sp>
          <p:nvSpPr>
            <p:cNvPr id="23" name="TextBox 2"/>
            <p:cNvSpPr txBox="1"/>
            <p:nvPr/>
          </p:nvSpPr>
          <p:spPr>
            <a:xfrm>
              <a:off x="540000" y="720000"/>
              <a:ext cx="8467200" cy="14262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1</a:t>
              </a: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.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已知方程组</a:t>
              </a:r>
              <a:r>
                <a:rPr lang="zh-CN" altLang="en-US" sz="2985" kern="0" spc="6241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和</a:t>
              </a:r>
              <a:r>
                <a:rPr lang="zh-CN" altLang="en-US" sz="2985" kern="0" spc="571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有相同的解,则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a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,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b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的值为</a:t>
              </a:r>
              <a:r>
                <a:rPr lang="zh-CN" altLang="en-US" sz="1145" kern="0" spc="868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(　　)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65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A.</a:t>
              </a:r>
              <a:r>
                <a:rPr lang="zh-CN" altLang="en-US" sz="2985" kern="0" spc="181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    B.</a:t>
              </a:r>
              <a:r>
                <a:rPr lang="zh-CN" altLang="en-US" sz="2985" kern="0" spc="2491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    C.</a:t>
              </a:r>
              <a:r>
                <a:rPr lang="zh-CN" altLang="en-US" sz="2985" kern="0" spc="2491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    D.</a:t>
              </a:r>
              <a:r>
                <a:rPr lang="zh-CN" altLang="en-US" sz="2985" kern="0" spc="2641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 </a:t>
              </a:r>
              <a:endParaRPr lang="zh-CN" altLang="en-US" dirty="0"/>
            </a:p>
          </p:txBody>
        </p:sp>
        <p:graphicFrame>
          <p:nvGraphicFramePr>
            <p:cNvPr id="24" name="对象 23"/>
            <p:cNvGraphicFramePr>
              <a:graphicFrameLocks noChangeAspect="1"/>
            </p:cNvGraphicFramePr>
            <p:nvPr/>
          </p:nvGraphicFramePr>
          <p:xfrm>
            <a:off x="2104281" y="821789"/>
            <a:ext cx="1171575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4" name="Equation" r:id="rId6" imgW="31089600" imgH="17678400" progId="Equation.DSMT4">
                    <p:embed/>
                  </p:oleObj>
                </mc:Choice>
                <mc:Fallback>
                  <p:oleObj name="Equation" r:id="rId6" imgW="31089600" imgH="17678400" progId="Equation.DSMT4">
                    <p:embed/>
                    <p:pic>
                      <p:nvPicPr>
                        <p:cNvPr id="0" name="图片 3584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104281" y="821789"/>
                          <a:ext cx="1171575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对象 25"/>
            <p:cNvGraphicFramePr>
              <a:graphicFrameLocks noChangeAspect="1"/>
            </p:cNvGraphicFramePr>
            <p:nvPr/>
          </p:nvGraphicFramePr>
          <p:xfrm>
            <a:off x="3539109" y="821789"/>
            <a:ext cx="1104899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5" name="Equation" r:id="rId8" imgW="29260800" imgH="17678400" progId="Equation.DSMT4">
                    <p:embed/>
                  </p:oleObj>
                </mc:Choice>
                <mc:Fallback>
                  <p:oleObj name="Equation" r:id="rId8" imgW="29260800" imgH="17678400" progId="Equation.DSMT4">
                    <p:embed/>
                    <p:pic>
                      <p:nvPicPr>
                        <p:cNvPr id="0" name="图片 3584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539109" y="821789"/>
                          <a:ext cx="1104899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对象 27"/>
            <p:cNvGraphicFramePr>
              <a:graphicFrameLocks noChangeAspect="1"/>
            </p:cNvGraphicFramePr>
            <p:nvPr/>
          </p:nvGraphicFramePr>
          <p:xfrm>
            <a:off x="788486" y="1558117"/>
            <a:ext cx="609600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6" name="Equation" r:id="rId10" imgW="16154400" imgH="17678400" progId="Equation.DSMT4">
                    <p:embed/>
                  </p:oleObj>
                </mc:Choice>
                <mc:Fallback>
                  <p:oleObj name="Equation" r:id="rId10" imgW="16154400" imgH="17678400" progId="Equation.DSMT4">
                    <p:embed/>
                    <p:pic>
                      <p:nvPicPr>
                        <p:cNvPr id="0" name="图片 3584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88486" y="1558117"/>
                          <a:ext cx="609600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对象 29"/>
            <p:cNvGraphicFramePr>
              <a:graphicFrameLocks noChangeAspect="1"/>
            </p:cNvGraphicFramePr>
            <p:nvPr/>
          </p:nvGraphicFramePr>
          <p:xfrm>
            <a:off x="2143669" y="1558117"/>
            <a:ext cx="695324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7" name="Equation" r:id="rId12" imgW="18288000" imgH="17678400" progId="Equation.DSMT4">
                    <p:embed/>
                  </p:oleObj>
                </mc:Choice>
                <mc:Fallback>
                  <p:oleObj name="Equation" r:id="rId12" imgW="18288000" imgH="17678400" progId="Equation.DSMT4">
                    <p:embed/>
                    <p:pic>
                      <p:nvPicPr>
                        <p:cNvPr id="0" name="图片 3584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143669" y="1558117"/>
                          <a:ext cx="695324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对象 31"/>
            <p:cNvGraphicFramePr>
              <a:graphicFrameLocks noChangeAspect="1"/>
            </p:cNvGraphicFramePr>
            <p:nvPr/>
          </p:nvGraphicFramePr>
          <p:xfrm>
            <a:off x="3584577" y="1558117"/>
            <a:ext cx="695324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8" name="Equation" r:id="rId14" imgW="18288000" imgH="17678400" progId="Equation.DSMT4">
                    <p:embed/>
                  </p:oleObj>
                </mc:Choice>
                <mc:Fallback>
                  <p:oleObj name="Equation" r:id="rId14" imgW="18288000" imgH="17678400" progId="Equation.DSMT4">
                    <p:embed/>
                    <p:pic>
                      <p:nvPicPr>
                        <p:cNvPr id="0" name="图片 3584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584577" y="1558117"/>
                          <a:ext cx="695324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对象 33"/>
            <p:cNvGraphicFramePr>
              <a:graphicFrameLocks noChangeAspect="1"/>
            </p:cNvGraphicFramePr>
            <p:nvPr/>
          </p:nvGraphicFramePr>
          <p:xfrm>
            <a:off x="5039588" y="1558117"/>
            <a:ext cx="714375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9" name="Equation" r:id="rId16" imgW="18897600" imgH="17678400" progId="Equation.DSMT4">
                    <p:embed/>
                  </p:oleObj>
                </mc:Choice>
                <mc:Fallback>
                  <p:oleObj name="Equation" r:id="rId16" imgW="18897600" imgH="17678400" progId="Equation.DSMT4">
                    <p:embed/>
                    <p:pic>
                      <p:nvPicPr>
                        <p:cNvPr id="0" name="图片 3584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5039588" y="1558117"/>
                          <a:ext cx="714375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" name="组合 35"/>
          <p:cNvGrpSpPr/>
          <p:nvPr/>
        </p:nvGrpSpPr>
        <p:grpSpPr>
          <a:xfrm>
            <a:off x="642910" y="2205823"/>
            <a:ext cx="8467200" cy="1504866"/>
            <a:chOff x="540000" y="720000"/>
            <a:chExt cx="8467200" cy="1504866"/>
          </a:xfrm>
        </p:grpSpPr>
        <p:sp>
          <p:nvSpPr>
            <p:cNvPr id="37" name="TextBox 2"/>
            <p:cNvSpPr txBox="1"/>
            <p:nvPr/>
          </p:nvSpPr>
          <p:spPr>
            <a:xfrm>
              <a:off x="540000" y="720000"/>
              <a:ext cx="8467200" cy="14284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答案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    D　把5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=3和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=5组成新的方程组可得</a:t>
              </a:r>
              <a:r>
                <a:rPr lang="zh-CN" altLang="en-US" sz="2985" kern="0" spc="571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解得</a:t>
              </a:r>
              <a:r>
                <a:rPr lang="zh-CN" altLang="en-US" sz="2985" kern="0" spc="301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65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把</a:t>
              </a:r>
              <a:r>
                <a:rPr lang="zh-CN" altLang="en-US" sz="2985" kern="0" spc="256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分别代入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ax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+5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=4和5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by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=1中可得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a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=14,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b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=2.</a:t>
              </a:r>
              <a:endParaRPr lang="zh-CN" altLang="en-US" dirty="0"/>
            </a:p>
          </p:txBody>
        </p:sp>
        <p:graphicFrame>
          <p:nvGraphicFramePr>
            <p:cNvPr id="38" name="对象 37"/>
            <p:cNvGraphicFramePr>
              <a:graphicFrameLocks noChangeAspect="1"/>
            </p:cNvGraphicFramePr>
            <p:nvPr/>
          </p:nvGraphicFramePr>
          <p:xfrm>
            <a:off x="6037207" y="821789"/>
            <a:ext cx="1104899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0" name="Equation" r:id="rId18" imgW="29260800" imgH="17678400" progId="Equation.DSMT4">
                    <p:embed/>
                  </p:oleObj>
                </mc:Choice>
                <mc:Fallback>
                  <p:oleObj name="Equation" r:id="rId18" imgW="29260800" imgH="17678400" progId="Equation.DSMT4">
                    <p:embed/>
                    <p:pic>
                      <p:nvPicPr>
                        <p:cNvPr id="0" name="图片 358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6037207" y="821789"/>
                          <a:ext cx="1104899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对象 39"/>
            <p:cNvGraphicFramePr>
              <a:graphicFrameLocks noChangeAspect="1"/>
            </p:cNvGraphicFramePr>
            <p:nvPr/>
          </p:nvGraphicFramePr>
          <p:xfrm>
            <a:off x="7653307" y="821789"/>
            <a:ext cx="761999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1" name="Equation" r:id="rId20" imgW="20116800" imgH="17678400" progId="Equation.DSMT4">
                    <p:embed/>
                  </p:oleObj>
                </mc:Choice>
                <mc:Fallback>
                  <p:oleObj name="Equation" r:id="rId20" imgW="20116800" imgH="17678400" progId="Equation.DSMT4">
                    <p:embed/>
                    <p:pic>
                      <p:nvPicPr>
                        <p:cNvPr id="0" name="图片 3584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7653307" y="821789"/>
                          <a:ext cx="761999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对象 41"/>
            <p:cNvGraphicFramePr>
              <a:graphicFrameLocks noChangeAspect="1"/>
            </p:cNvGraphicFramePr>
            <p:nvPr/>
          </p:nvGraphicFramePr>
          <p:xfrm>
            <a:off x="795600" y="1558117"/>
            <a:ext cx="704850" cy="666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2" name="Equation" r:id="rId22" imgW="18592800" imgH="17678400" progId="Equation.DSMT4">
                    <p:embed/>
                  </p:oleObj>
                </mc:Choice>
                <mc:Fallback>
                  <p:oleObj name="Equation" r:id="rId22" imgW="18592800" imgH="17678400" progId="Equation.DSMT4">
                    <p:embed/>
                    <p:pic>
                      <p:nvPicPr>
                        <p:cNvPr id="0" name="图片 358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795600" y="1558117"/>
                          <a:ext cx="704850" cy="6667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540000" y="1150530"/>
            <a:ext cx="8467200" cy="463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01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2</a:t>
            </a:r>
            <a:r>
              <a:rPr lang="zh-CN" altLang="en-US" sz="201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.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已知(3</a:t>
            </a:r>
            <a:r>
              <a:rPr lang="zh-CN" altLang="en-US" sz="2010" i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x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+2</a:t>
            </a:r>
            <a:r>
              <a:rPr lang="zh-CN" altLang="en-US" sz="2010" i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y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-5)</a:t>
            </a:r>
            <a:r>
              <a:rPr lang="zh-CN" altLang="en-US" sz="1515" kern="0" baseline="5900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2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与|4</a:t>
            </a:r>
            <a:r>
              <a:rPr lang="zh-CN" altLang="en-US" sz="2010" i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x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-2</a:t>
            </a:r>
            <a:r>
              <a:rPr lang="zh-CN" altLang="en-US" sz="2010" i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y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-9|互为相反数,则</a:t>
            </a:r>
            <a:r>
              <a:rPr lang="zh-CN" altLang="en-US" sz="2010" i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xy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=</a:t>
            </a:r>
            <a:r>
              <a:rPr lang="zh-CN" altLang="en-US" sz="2010" u="sng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    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.</a:t>
            </a:r>
            <a:endParaRPr lang="zh-CN" altLang="en-US" dirty="0"/>
          </a:p>
        </p:txBody>
      </p:sp>
      <p:sp>
        <p:nvSpPr>
          <p:cNvPr id="8" name="TextBox 2"/>
          <p:cNvSpPr txBox="1"/>
          <p:nvPr/>
        </p:nvSpPr>
        <p:spPr>
          <a:xfrm>
            <a:off x="540000" y="1722034"/>
            <a:ext cx="8467200" cy="464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1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答案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　-1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540000" y="2328583"/>
            <a:ext cx="8467200" cy="3165290"/>
            <a:chOff x="540000" y="720000"/>
            <a:chExt cx="8467200" cy="3165290"/>
          </a:xfrm>
        </p:grpSpPr>
        <p:sp>
          <p:nvSpPr>
            <p:cNvPr id="7" name="TextBox 2"/>
            <p:cNvSpPr txBox="1"/>
            <p:nvPr/>
          </p:nvSpPr>
          <p:spPr>
            <a:xfrm>
              <a:off x="540000" y="720000"/>
              <a:ext cx="8467200" cy="31652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解析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∵(3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-5)</a:t>
              </a:r>
              <a:r>
                <a:rPr lang="zh-CN" altLang="en-US" sz="1515" kern="0" baseline="5900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2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与|4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-9|互为相反数,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∴(3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-5)</a:t>
              </a:r>
              <a:r>
                <a:rPr lang="zh-CN" altLang="en-US" sz="1515" kern="0" baseline="5900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2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+|4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-9|=0,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</a:t>
              </a:r>
              <a:r>
                <a:rPr lang="zh-CN" altLang="en-US" sz="3015" kern="0" spc="8383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12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①+②得7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=14,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把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=2代入①得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</a:t>
              </a:r>
              <a:r>
                <a:rPr lang="zh-CN" altLang="en-US" sz="2590" kern="0" spc="-1167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则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=-1.</a:t>
              </a:r>
              <a:endParaRPr lang="zh-CN" altLang="en-US" dirty="0"/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/>
          </p:nvGraphicFramePr>
          <p:xfrm>
            <a:off x="795600" y="1757339"/>
            <a:ext cx="1447800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35" name="Equation" r:id="rId6" imgW="38404800" imgH="17983200" progId="Equation.DSMT4">
                    <p:embed/>
                  </p:oleObj>
                </mc:Choice>
                <mc:Fallback>
                  <p:oleObj name="Equation" r:id="rId6" imgW="38404800" imgH="17983200" progId="Equation.DSMT4">
                    <p:embed/>
                    <p:pic>
                      <p:nvPicPr>
                        <p:cNvPr id="0" name="图片 266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95600" y="1757339"/>
                          <a:ext cx="1447800" cy="6762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/>
            <p:cNvGraphicFramePr>
              <a:graphicFrameLocks noChangeAspect="1"/>
            </p:cNvGraphicFramePr>
            <p:nvPr/>
          </p:nvGraphicFramePr>
          <p:xfrm>
            <a:off x="2544143" y="2912192"/>
            <a:ext cx="180975" cy="552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36" name="Equation" r:id="rId8" imgW="4876800" imgH="14630400" progId="Equation.DSMT4">
                    <p:embed/>
                  </p:oleObj>
                </mc:Choice>
                <mc:Fallback>
                  <p:oleObj name="Equation" r:id="rId8" imgW="4876800" imgH="14630400" progId="Equation.DSMT4">
                    <p:embed/>
                    <p:pic>
                      <p:nvPicPr>
                        <p:cNvPr id="0" name="图片 2662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544143" y="2912192"/>
                          <a:ext cx="180975" cy="5524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40000" y="720000"/>
            <a:ext cx="8467200" cy="1200150"/>
            <a:chOff x="540000" y="720000"/>
            <a:chExt cx="8467200" cy="1200150"/>
          </a:xfrm>
        </p:grpSpPr>
        <p:sp>
          <p:nvSpPr>
            <p:cNvPr id="7" name="TextBox 2"/>
            <p:cNvSpPr txBox="1"/>
            <p:nvPr/>
          </p:nvSpPr>
          <p:spPr>
            <a:xfrm>
              <a:off x="540000" y="720000"/>
              <a:ext cx="8467200" cy="12001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3</a:t>
              </a: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.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(2019四川眉山中考)已知关于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,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的方程组</a:t>
              </a:r>
              <a:r>
                <a:rPr lang="zh-CN" altLang="en-US" sz="2985" kern="0" spc="886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的解满足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=5,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65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则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的值为</a:t>
              </a:r>
              <a:r>
                <a:rPr lang="zh-CN" altLang="en-US" sz="2010" u="sng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　　    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.</a:t>
              </a:r>
              <a:endParaRPr lang="zh-CN" altLang="en-US" dirty="0"/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/>
          </p:nvGraphicFramePr>
          <p:xfrm>
            <a:off x="5371306" y="821789"/>
            <a:ext cx="1504950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2" name="Equation" r:id="rId6" imgW="39928800" imgH="17678400" progId="Equation.DSMT4">
                    <p:embed/>
                  </p:oleObj>
                </mc:Choice>
                <mc:Fallback>
                  <p:oleObj name="Equation" r:id="rId6" imgW="39928800" imgH="17678400" progId="Equation.DSMT4">
                    <p:embed/>
                    <p:pic>
                      <p:nvPicPr>
                        <p:cNvPr id="0" name="图片 3072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371306" y="821789"/>
                          <a:ext cx="1504950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Box 2"/>
          <p:cNvSpPr txBox="1"/>
          <p:nvPr/>
        </p:nvSpPr>
        <p:spPr>
          <a:xfrm>
            <a:off x="540000" y="1991509"/>
            <a:ext cx="8467200" cy="464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1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答案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　2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540000" y="2420137"/>
            <a:ext cx="8467200" cy="4243341"/>
            <a:chOff x="540000" y="720000"/>
            <a:chExt cx="8467200" cy="4243341"/>
          </a:xfrm>
        </p:grpSpPr>
        <p:sp>
          <p:nvSpPr>
            <p:cNvPr id="12" name="TextBox 2"/>
            <p:cNvSpPr txBox="1"/>
            <p:nvPr/>
          </p:nvSpPr>
          <p:spPr>
            <a:xfrm>
              <a:off x="540000" y="720000"/>
              <a:ext cx="8467200" cy="42433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解析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解法一:</a:t>
              </a:r>
              <a:r>
                <a:rPr lang="zh-CN" altLang="en-US" sz="3015" kern="0" spc="11158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8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②</a:t>
              </a:r>
              <a:r>
                <a:rPr lang="zh-CN" altLang="en-US" sz="2010" kern="0" dirty="0">
                  <a:solidFill>
                    <a:srgbClr val="000000"/>
                  </a:solidFill>
                  <a:latin typeface="Arial Narrow" panose="020B0606020202030204" pitchFamily="65" charset="-122"/>
                  <a:ea typeface="Arial Unicode MS" panose="020B0604020202020204" charset="-122"/>
                </a:rPr>
                <a:t>×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2-①得3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=9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+9,解得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把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+3代入①,得3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+3+2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-1,解得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∵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=5,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+3-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-2=5,解得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=2.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解法二:</a:t>
              </a:r>
              <a:r>
                <a:rPr lang="zh-CN" altLang="en-US" sz="3015" kern="0" spc="11158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12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①+②得3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=6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+3,即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+1,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+1=5,解得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=2.</a:t>
              </a:r>
              <a:endParaRPr lang="zh-CN" altLang="en-US" dirty="0"/>
            </a:p>
          </p:txBody>
        </p:sp>
        <p:graphicFrame>
          <p:nvGraphicFramePr>
            <p:cNvPr id="13" name="对象 12"/>
            <p:cNvGraphicFramePr>
              <a:graphicFrameLocks noChangeAspect="1"/>
            </p:cNvGraphicFramePr>
            <p:nvPr/>
          </p:nvGraphicFramePr>
          <p:xfrm>
            <a:off x="2144613" y="826955"/>
            <a:ext cx="1800225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3" name="Equation" r:id="rId8" imgW="47548800" imgH="17983200" progId="Equation.DSMT4">
                    <p:embed/>
                  </p:oleObj>
                </mc:Choice>
                <mc:Fallback>
                  <p:oleObj name="Equation" r:id="rId8" imgW="47548800" imgH="17983200" progId="Equation.DSMT4">
                    <p:embed/>
                    <p:pic>
                      <p:nvPicPr>
                        <p:cNvPr id="0" name="图片 3072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144613" y="826955"/>
                          <a:ext cx="1800225" cy="6762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对象 13"/>
            <p:cNvGraphicFramePr>
              <a:graphicFrameLocks noChangeAspect="1"/>
            </p:cNvGraphicFramePr>
            <p:nvPr/>
          </p:nvGraphicFramePr>
          <p:xfrm>
            <a:off x="1377813" y="3433165"/>
            <a:ext cx="1800224" cy="676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4" name="Equation" r:id="rId10" imgW="47548800" imgH="17983200" progId="Equation.DSMT4">
                    <p:embed/>
                  </p:oleObj>
                </mc:Choice>
                <mc:Fallback>
                  <p:oleObj name="Equation" r:id="rId10" imgW="47548800" imgH="17983200" progId="Equation.DSMT4">
                    <p:embed/>
                    <p:pic>
                      <p:nvPicPr>
                        <p:cNvPr id="0" name="图片 3072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377813" y="3433165"/>
                          <a:ext cx="1800224" cy="67627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40000" y="720000"/>
            <a:ext cx="8467200" cy="1663700"/>
            <a:chOff x="540000" y="720000"/>
            <a:chExt cx="8467200" cy="1663700"/>
          </a:xfrm>
        </p:grpSpPr>
        <p:sp>
          <p:nvSpPr>
            <p:cNvPr id="7" name="TextBox 2"/>
            <p:cNvSpPr txBox="1"/>
            <p:nvPr/>
          </p:nvSpPr>
          <p:spPr>
            <a:xfrm>
              <a:off x="540000" y="720000"/>
              <a:ext cx="8467200" cy="16637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4</a:t>
              </a: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.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(2018浙江台州一模)若二元一次方程组</a:t>
              </a:r>
              <a:r>
                <a:rPr lang="zh-CN" altLang="en-US" sz="2985" kern="0" spc="8791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的解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,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的值恰好是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65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一个等腰三角形两边的长,若这个等腰三角形的周长为7,则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m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的值为</a:t>
              </a:r>
              <a:r>
                <a:rPr lang="zh-CN" altLang="en-US" sz="2010" u="sng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    </a:t>
              </a:r>
              <a:r>
                <a:rPr dirty="0"/>
                <a:t/>
              </a:r>
              <a:br>
                <a:rPr dirty="0"/>
              </a:br>
              <a:r>
                <a:rPr lang="zh-CN" altLang="en-US" sz="2010" u="sng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    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.</a:t>
              </a:r>
              <a:endParaRPr lang="zh-CN" altLang="en-US" dirty="0"/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/>
          </p:nvGraphicFramePr>
          <p:xfrm>
            <a:off x="5092800" y="821789"/>
            <a:ext cx="1495424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94" name="Equation" r:id="rId6" imgW="39624000" imgH="17678400" progId="Equation.DSMT4">
                    <p:embed/>
                  </p:oleObj>
                </mc:Choice>
                <mc:Fallback>
                  <p:oleObj name="Equation" r:id="rId6" imgW="39624000" imgH="17678400" progId="Equation.DSMT4">
                    <p:embed/>
                    <p:pic>
                      <p:nvPicPr>
                        <p:cNvPr id="0" name="图片 3174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92800" y="821789"/>
                          <a:ext cx="1495424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Box 2"/>
          <p:cNvSpPr txBox="1"/>
          <p:nvPr/>
        </p:nvSpPr>
        <p:spPr>
          <a:xfrm>
            <a:off x="540000" y="2527155"/>
            <a:ext cx="8467200" cy="464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1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答案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　2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00B05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386" name="PA_组合 4"/>
          <p:cNvGrpSpPr/>
          <p:nvPr>
            <p:custDataLst>
              <p:tags r:id="rId2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/>
          <p:nvPr/>
        </p:nvSpPr>
        <p:spPr>
          <a:xfrm>
            <a:off x="1554480" y="1564005"/>
            <a:ext cx="9802495" cy="1531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复习、运用代入消元法和加减消元法求二元一次方程组的解。</a:t>
            </a:r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888" y="3216593"/>
            <a:ext cx="85248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8"/>
          <p:cNvSpPr txBox="1"/>
          <p:nvPr/>
        </p:nvSpPr>
        <p:spPr>
          <a:xfrm>
            <a:off x="1560513" y="3146743"/>
            <a:ext cx="7056437" cy="8115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能够选用恰当的消元法解决问题。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8915" name="PA_组合 4"/>
          <p:cNvGrpSpPr/>
          <p:nvPr>
            <p:custDataLst>
              <p:tags r:id="rId2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4739" y="-16488"/>
            <a:ext cx="292989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85014" name="矩形 85013"/>
          <p:cNvSpPr/>
          <p:nvPr/>
        </p:nvSpPr>
        <p:spPr>
          <a:xfrm>
            <a:off x="396875" y="1024255"/>
            <a:ext cx="655002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latin typeface="+mj-ea"/>
                <a:ea typeface="+mj-ea"/>
              </a:rPr>
              <a:t>二元一次方程组解法有：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代入法消元法；</a:t>
            </a:r>
          </a:p>
          <a:p>
            <a:r>
              <a:rPr lang="zh-CN" altLang="en-US" sz="4000" b="1" dirty="0">
                <a:solidFill>
                  <a:srgbClr val="0033CC"/>
                </a:solidFill>
                <a:latin typeface="+mj-ea"/>
                <a:ea typeface="+mj-ea"/>
                <a:sym typeface="+mn-ea"/>
              </a:rPr>
              <a:t>       加减法消元法。</a:t>
            </a:r>
            <a:endParaRPr lang="en-US" altLang="zh-CN" sz="4000" b="1">
              <a:latin typeface="+mj-ea"/>
              <a:ea typeface="+mj-ea"/>
            </a:endParaRPr>
          </a:p>
        </p:txBody>
      </p:sp>
      <p:grpSp>
        <p:nvGrpSpPr>
          <p:cNvPr id="6" name="组合 10242"/>
          <p:cNvGrpSpPr/>
          <p:nvPr/>
        </p:nvGrpSpPr>
        <p:grpSpPr bwMode="auto">
          <a:xfrm>
            <a:off x="2382385" y="3478258"/>
            <a:ext cx="6988358" cy="1209675"/>
            <a:chOff x="0" y="-45"/>
            <a:chExt cx="4158" cy="762"/>
          </a:xfrm>
        </p:grpSpPr>
        <p:sp>
          <p:nvSpPr>
            <p:cNvPr id="8" name="矩形 10243"/>
            <p:cNvSpPr>
              <a:spLocks noChangeArrowheads="1"/>
            </p:cNvSpPr>
            <p:nvPr/>
          </p:nvSpPr>
          <p:spPr bwMode="auto">
            <a:xfrm>
              <a:off x="0" y="186"/>
              <a:ext cx="1612" cy="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CC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二元一次方程组</a:t>
              </a:r>
            </a:p>
          </p:txBody>
        </p:sp>
        <p:sp>
          <p:nvSpPr>
            <p:cNvPr id="9" name="矩形 10244"/>
            <p:cNvSpPr>
              <a:spLocks noChangeArrowheads="1"/>
            </p:cNvSpPr>
            <p:nvPr/>
          </p:nvSpPr>
          <p:spPr bwMode="auto">
            <a:xfrm>
              <a:off x="2761" y="181"/>
              <a:ext cx="1397" cy="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CC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一元一次方程</a:t>
              </a:r>
            </a:p>
          </p:txBody>
        </p:sp>
        <p:sp>
          <p:nvSpPr>
            <p:cNvPr id="11" name="右箭头 10245"/>
            <p:cNvSpPr>
              <a:spLocks noChangeArrowheads="1"/>
            </p:cNvSpPr>
            <p:nvPr/>
          </p:nvSpPr>
          <p:spPr bwMode="auto">
            <a:xfrm>
              <a:off x="1657" y="272"/>
              <a:ext cx="1056" cy="144"/>
            </a:xfrm>
            <a:prstGeom prst="rightArrow">
              <a:avLst>
                <a:gd name="adj1" fmla="val 50000"/>
                <a:gd name="adj2" fmla="val 18309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2" name="文本框 10246"/>
            <p:cNvSpPr txBox="1">
              <a:spLocks noChangeArrowheads="1"/>
            </p:cNvSpPr>
            <p:nvPr/>
          </p:nvSpPr>
          <p:spPr bwMode="auto">
            <a:xfrm>
              <a:off x="1877" y="-45"/>
              <a:ext cx="539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消元</a:t>
              </a:r>
            </a:p>
          </p:txBody>
        </p:sp>
        <p:sp>
          <p:nvSpPr>
            <p:cNvPr id="13" name="文本框 10247"/>
            <p:cNvSpPr txBox="1">
              <a:spLocks noChangeArrowheads="1"/>
            </p:cNvSpPr>
            <p:nvPr/>
          </p:nvSpPr>
          <p:spPr bwMode="auto">
            <a:xfrm>
              <a:off x="1882" y="388"/>
              <a:ext cx="630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转化</a:t>
              </a:r>
            </a:p>
          </p:txBody>
        </p:sp>
      </p:grpSp>
      <p:sp>
        <p:nvSpPr>
          <p:cNvPr id="14" name="爆炸形 2 13"/>
          <p:cNvSpPr/>
          <p:nvPr/>
        </p:nvSpPr>
        <p:spPr>
          <a:xfrm>
            <a:off x="6692627" y="4494350"/>
            <a:ext cx="4963886" cy="1567543"/>
          </a:xfrm>
          <a:prstGeom prst="irregularSeal2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化归思想！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3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93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93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93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3251" name="PA_组合 4"/>
          <p:cNvGrpSpPr/>
          <p:nvPr>
            <p:custDataLst>
              <p:tags r:id="rId2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594" name="Text Box 18"/>
          <p:cNvSpPr txBox="1"/>
          <p:nvPr/>
        </p:nvSpPr>
        <p:spPr>
          <a:xfrm>
            <a:off x="589915" y="1947545"/>
            <a:ext cx="25304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 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</a:t>
            </a:r>
            <a:r>
              <a:rPr lang="zh-CN" altLang="en-US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1320800" y="2383790"/>
            <a:ext cx="28670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lt"/>
                <a:ea typeface="宋体" panose="02010600030101010101" pitchFamily="2" charset="-122"/>
                <a:cs typeface="+mj-lt"/>
              </a:rPr>
              <a:t>y </a:t>
            </a:r>
            <a:r>
              <a:rPr lang="zh-CN" altLang="en-US" sz="2800" noProof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+mj-lt"/>
              </a:rPr>
              <a:t>＝</a:t>
            </a:r>
            <a:r>
              <a:rPr lang="en-US" altLang="zh-CN" sz="2800" noProof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+mj-lt"/>
              </a:rPr>
              <a:t>4x-12 </a:t>
            </a:r>
            <a:r>
              <a:rPr lang="en-US" altLang="zh-CN" sz="2800" noProof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③</a:t>
            </a:r>
          </a:p>
        </p:txBody>
      </p:sp>
      <p:sp>
        <p:nvSpPr>
          <p:cNvPr id="13321" name="AutoShape 28"/>
          <p:cNvSpPr/>
          <p:nvPr/>
        </p:nvSpPr>
        <p:spPr>
          <a:xfrm rot="5400000">
            <a:off x="3529330" y="4368800"/>
            <a:ext cx="4822825" cy="152400"/>
          </a:xfrm>
          <a:prstGeom prst="chevron">
            <a:avLst>
              <a:gd name="adj" fmla="val 193537"/>
            </a:avLst>
          </a:prstGeom>
          <a:gradFill rotWithShape="1">
            <a:gsLst>
              <a:gs pos="0">
                <a:srgbClr val="FC9FCB">
                  <a:alpha val="100000"/>
                </a:srgbClr>
              </a:gs>
              <a:gs pos="6500">
                <a:srgbClr val="F8B049">
                  <a:alpha val="100000"/>
                </a:srgbClr>
              </a:gs>
              <a:gs pos="10501">
                <a:srgbClr val="F8B049">
                  <a:alpha val="100000"/>
                </a:srgbClr>
              </a:gs>
              <a:gs pos="31500">
                <a:srgbClr val="FEE7F2">
                  <a:alpha val="100000"/>
                </a:srgbClr>
              </a:gs>
              <a:gs pos="33501">
                <a:srgbClr val="F952A0">
                  <a:alpha val="100000"/>
                </a:srgbClr>
              </a:gs>
              <a:gs pos="34500">
                <a:srgbClr val="C50849">
                  <a:alpha val="100000"/>
                </a:srgbClr>
              </a:gs>
              <a:gs pos="41000">
                <a:srgbClr val="B43E85">
                  <a:alpha val="100000"/>
                </a:srgbClr>
              </a:gs>
              <a:gs pos="50000">
                <a:srgbClr val="F8B049">
                  <a:alpha val="100000"/>
                </a:srgbClr>
              </a:gs>
              <a:gs pos="59000">
                <a:srgbClr val="B43E85">
                  <a:alpha val="100000"/>
                </a:srgbClr>
              </a:gs>
              <a:gs pos="65500">
                <a:srgbClr val="C50849">
                  <a:alpha val="100000"/>
                </a:srgbClr>
              </a:gs>
              <a:gs pos="66499">
                <a:srgbClr val="F952A0">
                  <a:alpha val="100000"/>
                </a:srgbClr>
              </a:gs>
              <a:gs pos="68500">
                <a:srgbClr val="FEE7F2">
                  <a:alpha val="100000"/>
                </a:srgbClr>
              </a:gs>
              <a:gs pos="89499">
                <a:srgbClr val="F8B049">
                  <a:alpha val="100000"/>
                </a:srgbClr>
              </a:gs>
              <a:gs pos="93500">
                <a:srgbClr val="F8B049">
                  <a:alpha val="100000"/>
                </a:srgbClr>
              </a:gs>
              <a:gs pos="100000">
                <a:srgbClr val="FC9FCB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lstStyle/>
          <a:p>
            <a:pPr algn="r"/>
            <a:endParaRPr lang="zh-CN" sz="1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296" name="组合 17"/>
          <p:cNvGrpSpPr/>
          <p:nvPr/>
        </p:nvGrpSpPr>
        <p:grpSpPr>
          <a:xfrm>
            <a:off x="3950335" y="718820"/>
            <a:ext cx="4486275" cy="1300163"/>
            <a:chOff x="5192585" y="5187535"/>
            <a:chExt cx="4078428" cy="1298553"/>
          </a:xfrm>
        </p:grpSpPr>
        <p:sp>
          <p:nvSpPr>
            <p:cNvPr id="12297" name="矩形 23"/>
            <p:cNvSpPr/>
            <p:nvPr/>
          </p:nvSpPr>
          <p:spPr>
            <a:xfrm>
              <a:off x="5192585" y="5264611"/>
              <a:ext cx="618827" cy="11075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6600" dirty="0">
                  <a:solidFill>
                    <a:srgbClr val="000000"/>
                  </a:solidFill>
                  <a:latin typeface="MS Mincho" panose="02020609040205080304" pitchFamily="49" charset="-128"/>
                  <a:ea typeface="MS Mincho" panose="02020609040205080304" pitchFamily="49" charset="-128"/>
                </a:rPr>
                <a:t>｛</a:t>
              </a:r>
            </a:p>
          </p:txBody>
        </p:sp>
        <p:sp>
          <p:nvSpPr>
            <p:cNvPr id="42" name="Text Box 6"/>
            <p:cNvSpPr txBox="1">
              <a:spLocks noChangeArrowheads="1"/>
            </p:cNvSpPr>
            <p:nvPr/>
          </p:nvSpPr>
          <p:spPr bwMode="auto">
            <a:xfrm>
              <a:off x="5891084" y="5187535"/>
              <a:ext cx="3358281" cy="645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en-US" altLang="zh-CN" sz="2800" kern="1200" cap="none" spc="0" normalizeH="0" baseline="0" noProof="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4</a:t>
              </a:r>
              <a:r>
                <a:rPr kumimoji="1" lang="en-US" altLang="zh-CN" sz="2800" i="1" kern="1200" cap="none" spc="0" normalizeH="0" baseline="0" noProof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x</a:t>
              </a:r>
              <a:r>
                <a:rPr kumimoji="0" lang="en-US" altLang="zh-CN" sz="2800" kern="1200" cap="none" spc="0" normalizeH="0" baseline="0" noProof="0" dirty="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zh-CN" altLang="en-US" sz="2800" kern="1200" cap="none" spc="0" normalizeH="0" baseline="0" noProof="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－ </a:t>
              </a:r>
              <a:r>
                <a:rPr kumimoji="1" lang="en-US" altLang="zh-CN" sz="2800" i="1" kern="1200" cap="none" spc="0" normalizeH="0" baseline="0" noProof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y </a:t>
              </a:r>
              <a:r>
                <a:rPr kumimoji="0" lang="zh-CN" altLang="en-US" sz="2800" kern="1200" cap="none" spc="0" normalizeH="0" baseline="0" noProof="0" dirty="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＝</a:t>
              </a:r>
              <a:r>
                <a:rPr kumimoji="0" lang="en-US" altLang="zh-CN" sz="2800" kern="1200" cap="none" spc="0" normalizeH="0" baseline="0" noProof="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12</a:t>
              </a:r>
              <a:r>
                <a:rPr kumimoji="0" lang="en-US" altLang="zh-CN" sz="2800" kern="1200" cap="none" spc="0" normalizeH="0" baseline="0" noProof="0" dirty="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  </a:t>
              </a:r>
              <a:r>
                <a:rPr kumimoji="0" lang="en-US" altLang="zh-CN" sz="2800" kern="1200" cap="none" spc="0" normalizeH="0" baseline="0" noProof="0" dirty="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①</a:t>
              </a:r>
              <a:r>
                <a:rPr kumimoji="0" lang="en-US" altLang="zh-CN" sz="3600" kern="1200" cap="none" spc="0" normalizeH="0" baseline="0" noProof="0" dirty="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  </a:t>
              </a:r>
              <a:endParaRPr kumimoji="0" lang="en-US" altLang="zh-CN" sz="3200" b="1" kern="1200" cap="none" spc="0" normalizeH="0" baseline="0" noProof="0" dirty="0">
                <a:solidFill>
                  <a:srgbClr val="EB1EBB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Text Box 6"/>
            <p:cNvSpPr txBox="1">
              <a:spLocks noChangeArrowheads="1"/>
            </p:cNvSpPr>
            <p:nvPr/>
          </p:nvSpPr>
          <p:spPr bwMode="auto">
            <a:xfrm>
              <a:off x="5912732" y="5845532"/>
              <a:ext cx="3358281" cy="64055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noProof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2</a:t>
              </a:r>
              <a:r>
                <a:rPr lang="en-US" altLang="zh-CN" sz="2800" i="1" noProof="1">
                  <a:solidFill>
                    <a:srgbClr val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x</a:t>
              </a:r>
              <a:r>
                <a:rPr lang="en-US" altLang="zh-CN" sz="2800" noProof="1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lang="zh-CN" altLang="en-US" sz="2800" noProof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＋</a:t>
              </a:r>
              <a:r>
                <a:rPr lang="en-US" altLang="zh-CN" sz="2800" noProof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3</a:t>
              </a:r>
              <a:r>
                <a:rPr lang="en-US" altLang="zh-CN" sz="2800" i="1" noProof="1">
                  <a:solidFill>
                    <a:srgbClr val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y </a:t>
              </a:r>
              <a:r>
                <a:rPr lang="zh-CN" altLang="en-US" sz="2800" noProof="1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＝</a:t>
              </a:r>
              <a:r>
                <a:rPr lang="en-US" altLang="zh-CN" sz="2800" noProof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-8</a:t>
              </a:r>
              <a:r>
                <a:rPr lang="en-US" altLang="zh-CN" sz="2800" noProof="1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   </a:t>
              </a:r>
              <a:r>
                <a:rPr lang="en-US" altLang="zh-CN" sz="2800" noProof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②</a:t>
              </a:r>
              <a:r>
                <a:rPr lang="en-US" altLang="zh-CN" sz="3600" noProof="1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    </a:t>
              </a:r>
              <a:endParaRPr lang="en-US" altLang="zh-CN" sz="3200" b="1" noProof="1">
                <a:solidFill>
                  <a:srgbClr val="EB1EBB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300" name="TextBox 43"/>
          <p:cNvSpPr txBox="1"/>
          <p:nvPr/>
        </p:nvSpPr>
        <p:spPr>
          <a:xfrm>
            <a:off x="172720" y="978535"/>
            <a:ext cx="45694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用两种方法解方程组</a:t>
            </a:r>
          </a:p>
        </p:txBody>
      </p:sp>
      <p:sp>
        <p:nvSpPr>
          <p:cNvPr id="35" name="Text Box 18"/>
          <p:cNvSpPr txBox="1"/>
          <p:nvPr/>
        </p:nvSpPr>
        <p:spPr>
          <a:xfrm>
            <a:off x="6275070" y="2132965"/>
            <a:ext cx="2863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 ①</a:t>
            </a: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×3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518" y="2552065"/>
            <a:ext cx="36941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12</a:t>
            </a:r>
            <a:r>
              <a:rPr kumimoji="1" lang="en-US" altLang="zh-CN" sz="2800" i="1" kern="1200" cap="none" spc="0" normalizeH="0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3</a:t>
            </a:r>
            <a:r>
              <a:rPr kumimoji="1" lang="en-US" altLang="zh-CN" sz="2800" i="1" kern="1200" cap="none" spc="0" normalizeH="0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36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 ③</a:t>
            </a:r>
            <a:r>
              <a:rPr kumimoji="0" lang="en-US" altLang="zh-CN" sz="36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3200" b="1" kern="1200" cap="none" spc="0" normalizeH="0" baseline="0" noProof="0" dirty="0">
              <a:solidFill>
                <a:srgbClr val="EB1EBB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81838" y="3214370"/>
            <a:ext cx="19288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③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＋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得：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8796338" y="3142933"/>
            <a:ext cx="16383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14</a:t>
            </a:r>
            <a:r>
              <a:rPr lang="en-US" altLang="zh-CN" sz="2800" i="1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lang="en-US" altLang="zh-CN" sz="2800" noProof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lang="zh-CN" altLang="en-US" sz="2800" noProof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lang="en-US" altLang="zh-CN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28</a:t>
            </a:r>
            <a:r>
              <a:rPr lang="en-US" altLang="zh-CN" sz="2800" noProof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lang="en-US" altLang="zh-CN" sz="3600" noProof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endParaRPr lang="en-US" altLang="zh-CN" sz="3200" b="1" noProof="1">
              <a:solidFill>
                <a:srgbClr val="EB1EBB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6981190" y="3754120"/>
            <a:ext cx="231013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解得：</a:t>
            </a:r>
            <a:r>
              <a:rPr kumimoji="1" lang="en-US" altLang="zh-CN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zh-CN" altLang="en-US" sz="2800" kern="1200" cap="none" spc="0" normalizeH="0" baseline="0" noProof="0" dirty="0">
                <a:solidFill>
                  <a:srgbClr val="FF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6998970" y="4239895"/>
            <a:ext cx="31680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将</a:t>
            </a:r>
            <a:r>
              <a:rPr kumimoji="1" lang="en-US" altLang="zh-CN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en-US" altLang="zh-CN" sz="2800" i="1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= 2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代入①得：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7077710" y="4643120"/>
            <a:ext cx="36941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4</a:t>
            </a:r>
            <a:r>
              <a:rPr kumimoji="0" lang="en-US" altLang="en-US" sz="2800" kern="1200" cap="none" spc="0" normalizeH="0" baseline="0" noProof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×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</a:t>
            </a:r>
            <a:r>
              <a:rPr kumimoji="1" lang="en-US" altLang="zh-CN" sz="2800" i="1" kern="1200" cap="none" spc="0" normalizeH="0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12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36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3200" b="1" kern="1200" cap="none" spc="0" normalizeH="0" baseline="0" noProof="0" dirty="0">
              <a:solidFill>
                <a:srgbClr val="EB1EBB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 Box 20"/>
          <p:cNvSpPr txBox="1">
            <a:spLocks noChangeArrowheads="1"/>
          </p:cNvSpPr>
          <p:nvPr/>
        </p:nvSpPr>
        <p:spPr bwMode="auto">
          <a:xfrm>
            <a:off x="6362700" y="5262563"/>
            <a:ext cx="30718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zh-CN" altLang="en-US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</a:t>
            </a:r>
            <a:r>
              <a:rPr lang="en-US" altLang="zh-CN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: </a:t>
            </a:r>
            <a:r>
              <a:rPr lang="en-US" altLang="zh-CN" sz="2800" i="1" noProof="1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lang="zh-CN" altLang="en-US" sz="2800" noProof="1">
                <a:solidFill>
                  <a:srgbClr val="FF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lang="zh-CN" altLang="en-US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</a:t>
            </a:r>
            <a:r>
              <a:rPr lang="en-US" altLang="zh-CN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4</a:t>
            </a:r>
            <a:endParaRPr lang="en-US" altLang="zh-CN" sz="2800" noProof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33" name="Text Box 24"/>
          <p:cNvSpPr txBox="1"/>
          <p:nvPr/>
        </p:nvSpPr>
        <p:spPr>
          <a:xfrm>
            <a:off x="7011035" y="5867400"/>
            <a:ext cx="30321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原方程组的解是</a:t>
            </a:r>
          </a:p>
        </p:txBody>
      </p:sp>
      <p:grpSp>
        <p:nvGrpSpPr>
          <p:cNvPr id="6" name="组合 51"/>
          <p:cNvGrpSpPr/>
          <p:nvPr/>
        </p:nvGrpSpPr>
        <p:grpSpPr>
          <a:xfrm>
            <a:off x="9503410" y="5572125"/>
            <a:ext cx="1739900" cy="1039813"/>
            <a:chOff x="-301496" y="3175000"/>
            <a:chExt cx="1740095" cy="1039157"/>
          </a:xfrm>
        </p:grpSpPr>
        <p:grpSp>
          <p:nvGrpSpPr>
            <p:cNvPr id="12316" name="组合 26"/>
            <p:cNvGrpSpPr/>
            <p:nvPr/>
          </p:nvGrpSpPr>
          <p:grpSpPr>
            <a:xfrm>
              <a:off x="285945" y="3174995"/>
              <a:ext cx="1152654" cy="1039156"/>
              <a:chOff x="6929969" y="5751614"/>
              <a:chExt cx="1152765" cy="1038398"/>
            </a:xfrm>
          </p:grpSpPr>
          <p:sp>
            <p:nvSpPr>
              <p:cNvPr id="38" name="Text Box 30"/>
              <p:cNvSpPr txBox="1">
                <a:spLocks noChangeArrowheads="1"/>
              </p:cNvSpPr>
              <p:nvPr/>
            </p:nvSpPr>
            <p:spPr bwMode="auto">
              <a:xfrm>
                <a:off x="6929969" y="5751619"/>
                <a:ext cx="974928" cy="5231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x </a:t>
                </a:r>
                <a:r>
                  <a:rPr kumimoji="0" lang="zh-CN" altLang="en-US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altLang="zh-CN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2</a:t>
                </a:r>
                <a:endParaRPr kumimoji="0" lang="zh-CN" altLang="en-US" sz="2800" b="1" kern="1200" cap="none" spc="0" normalizeH="0" baseline="0" noProof="0" dirty="0">
                  <a:solidFill>
                    <a:srgbClr val="FF00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Text Box 31"/>
              <p:cNvSpPr txBox="1">
                <a:spLocks noChangeArrowheads="1"/>
              </p:cNvSpPr>
              <p:nvPr/>
            </p:nvSpPr>
            <p:spPr bwMode="auto">
              <a:xfrm>
                <a:off x="6929969" y="6266855"/>
                <a:ext cx="1152765" cy="5231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y 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altLang="zh-CN" sz="2800" kern="1200" cap="none" spc="0" normalizeH="0" baseline="0" noProof="0" dirty="0">
                    <a:solidFill>
                      <a:srgbClr val="FF00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-4</a:t>
                </a:r>
              </a:p>
            </p:txBody>
          </p:sp>
        </p:grpSp>
        <p:sp>
          <p:nvSpPr>
            <p:cNvPr id="12319" name="矩形 23"/>
            <p:cNvSpPr/>
            <p:nvPr/>
          </p:nvSpPr>
          <p:spPr>
            <a:xfrm>
              <a:off x="-301496" y="3281606"/>
              <a:ext cx="785764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000" dirty="0">
                  <a:solidFill>
                    <a:srgbClr val="FF00FF"/>
                  </a:solidFill>
                  <a:latin typeface="MS Mincho" panose="02020609040205080304" pitchFamily="49" charset="-128"/>
                  <a:ea typeface="MS Mincho" panose="02020609040205080304" pitchFamily="49" charset="-128"/>
                </a:rPr>
                <a:t>｛</a:t>
              </a:r>
            </a:p>
          </p:txBody>
        </p:sp>
      </p:grpSp>
      <p:sp>
        <p:nvSpPr>
          <p:cNvPr id="8" name="TextBox 24"/>
          <p:cNvSpPr txBox="1"/>
          <p:nvPr/>
        </p:nvSpPr>
        <p:spPr>
          <a:xfrm>
            <a:off x="1256348" y="2927033"/>
            <a:ext cx="3889375" cy="9531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把</a:t>
            </a:r>
            <a:r>
              <a:rPr lang="en-US" altLang="zh-CN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③</a:t>
            </a:r>
            <a:r>
              <a:rPr lang="zh-CN" altLang="en-US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代入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得：</a:t>
            </a:r>
          </a:p>
          <a:p>
            <a:r>
              <a:rPr lang="en-US" altLang="zh-CN" sz="28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lt"/>
              </a:rPr>
              <a:t>2x+3(</a:t>
            </a:r>
            <a:r>
              <a:rPr lang="en-US" altLang="zh-CN" sz="2800">
                <a:solidFill>
                  <a:srgbClr val="000000"/>
                </a:solidFill>
                <a:latin typeface="+mn-lt"/>
                <a:cs typeface="+mn-lt"/>
                <a:sym typeface="+mn-ea"/>
              </a:rPr>
              <a:t>4x-12</a:t>
            </a:r>
            <a:r>
              <a:rPr lang="en-US" altLang="zh-CN" sz="28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lt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lt"/>
              </a:rPr>
              <a:t>=-8</a:t>
            </a: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224280" y="3881120"/>
            <a:ext cx="231013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解得：</a:t>
            </a:r>
            <a:r>
              <a:rPr kumimoji="1" lang="en-US" altLang="zh-CN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zh-CN" altLang="en-US" sz="2800" kern="1200" cap="none" spc="0" normalizeH="0" baseline="0" noProof="0" dirty="0">
                <a:solidFill>
                  <a:srgbClr val="FF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1242060" y="4366895"/>
            <a:ext cx="31680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将</a:t>
            </a:r>
            <a:r>
              <a:rPr kumimoji="1" lang="en-US" altLang="zh-CN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en-US" altLang="zh-CN" sz="2800" i="1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= 2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代入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③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得：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320800" y="4770120"/>
            <a:ext cx="36941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2800" i="1" kern="1200" cap="none" spc="0" normalizeH="0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4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ea typeface="宋体" panose="02010600030101010101" pitchFamily="2" charset="-122"/>
                <a:cs typeface="+mn-cs"/>
              </a:rPr>
              <a:t>×2-12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36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3200" b="1" kern="1200" cap="none" spc="0" normalizeH="0" baseline="0" noProof="0" dirty="0">
              <a:solidFill>
                <a:srgbClr val="EB1EBB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605790" y="5389563"/>
            <a:ext cx="30718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zh-CN" altLang="en-US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</a:t>
            </a:r>
            <a:r>
              <a:rPr lang="en-US" altLang="zh-CN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: </a:t>
            </a:r>
            <a:r>
              <a:rPr lang="en-US" altLang="zh-CN" sz="2800" i="1" noProof="1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lang="zh-CN" altLang="en-US" sz="2800" noProof="1">
                <a:solidFill>
                  <a:srgbClr val="FF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lang="zh-CN" altLang="en-US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</a:t>
            </a:r>
            <a:r>
              <a:rPr lang="en-US" altLang="zh-CN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4</a:t>
            </a:r>
            <a:endParaRPr lang="en-US" altLang="zh-CN" sz="2800" noProof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Text Box 24"/>
          <p:cNvSpPr txBox="1"/>
          <p:nvPr/>
        </p:nvSpPr>
        <p:spPr>
          <a:xfrm>
            <a:off x="1254125" y="5994400"/>
            <a:ext cx="30321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原方程组的解是</a:t>
            </a:r>
          </a:p>
        </p:txBody>
      </p:sp>
      <p:grpSp>
        <p:nvGrpSpPr>
          <p:cNvPr id="32" name="组合 51"/>
          <p:cNvGrpSpPr/>
          <p:nvPr/>
        </p:nvGrpSpPr>
        <p:grpSpPr>
          <a:xfrm>
            <a:off x="3746500" y="5699125"/>
            <a:ext cx="1739900" cy="1039813"/>
            <a:chOff x="-301496" y="3175000"/>
            <a:chExt cx="1740095" cy="1039157"/>
          </a:xfrm>
        </p:grpSpPr>
        <p:grpSp>
          <p:nvGrpSpPr>
            <p:cNvPr id="34" name="组合 26"/>
            <p:cNvGrpSpPr/>
            <p:nvPr/>
          </p:nvGrpSpPr>
          <p:grpSpPr>
            <a:xfrm>
              <a:off x="285945" y="3174995"/>
              <a:ext cx="1152654" cy="1039156"/>
              <a:chOff x="6929969" y="5751614"/>
              <a:chExt cx="1152765" cy="1038398"/>
            </a:xfrm>
          </p:grpSpPr>
          <p:sp>
            <p:nvSpPr>
              <p:cNvPr id="36" name="Text Box 30"/>
              <p:cNvSpPr txBox="1">
                <a:spLocks noChangeArrowheads="1"/>
              </p:cNvSpPr>
              <p:nvPr/>
            </p:nvSpPr>
            <p:spPr bwMode="auto">
              <a:xfrm>
                <a:off x="6929969" y="5751619"/>
                <a:ext cx="974928" cy="5231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x </a:t>
                </a:r>
                <a:r>
                  <a:rPr kumimoji="0" lang="zh-CN" altLang="en-US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altLang="zh-CN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2</a:t>
                </a:r>
                <a:endParaRPr kumimoji="0" lang="zh-CN" altLang="en-US" sz="2800" b="1" kern="1200" cap="none" spc="0" normalizeH="0" baseline="0" noProof="0" dirty="0">
                  <a:solidFill>
                    <a:srgbClr val="FF00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Text Box 31"/>
              <p:cNvSpPr txBox="1">
                <a:spLocks noChangeArrowheads="1"/>
              </p:cNvSpPr>
              <p:nvPr/>
            </p:nvSpPr>
            <p:spPr bwMode="auto">
              <a:xfrm>
                <a:off x="6929969" y="6266855"/>
                <a:ext cx="1152765" cy="5231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y 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altLang="zh-CN" sz="2800" kern="1200" cap="none" spc="0" normalizeH="0" baseline="0" noProof="0" dirty="0">
                    <a:solidFill>
                      <a:srgbClr val="FF00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-4</a:t>
                </a:r>
              </a:p>
            </p:txBody>
          </p:sp>
        </p:grpSp>
        <p:sp>
          <p:nvSpPr>
            <p:cNvPr id="40" name="矩形 23"/>
            <p:cNvSpPr/>
            <p:nvPr/>
          </p:nvSpPr>
          <p:spPr>
            <a:xfrm>
              <a:off x="-301496" y="3281606"/>
              <a:ext cx="785764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000" dirty="0">
                  <a:solidFill>
                    <a:srgbClr val="FF00FF"/>
                  </a:solidFill>
                  <a:latin typeface="MS Mincho" panose="02020609040205080304" pitchFamily="49" charset="-128"/>
                  <a:ea typeface="MS Mincho" panose="02020609040205080304" pitchFamily="49" charset="-128"/>
                </a:rPr>
                <a:t>｛</a:t>
              </a:r>
            </a:p>
          </p:txBody>
        </p:sp>
      </p:grpSp>
      <p:sp>
        <p:nvSpPr>
          <p:cNvPr id="41" name="矩形 40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1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1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1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1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/>
      <p:bldP spid="24595" grpId="0"/>
      <p:bldP spid="13321" grpId="0" bldLvl="0" animBg="1"/>
      <p:bldP spid="35" grpId="0"/>
      <p:bldP spid="24" grpId="0"/>
      <p:bldP spid="25" grpId="0"/>
      <p:bldP spid="26" grpId="0"/>
      <p:bldP spid="27" grpId="0"/>
      <p:bldP spid="29" grpId="0"/>
      <p:bldP spid="30" grpId="0"/>
      <p:bldP spid="33" grpId="0"/>
      <p:bldP spid="8" grpId="0"/>
      <p:bldP spid="20" grpId="0"/>
      <p:bldP spid="22" grpId="0"/>
      <p:bldP spid="23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5059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专项训练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401320" y="1798320"/>
            <a:ext cx="10583545" cy="2633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1.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用代入法解方程组   </a:t>
            </a:r>
            <a:r>
              <a:rPr lang="zh-CN" altLang="en-US" sz="2800" kern="0" spc="8533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 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代入后比较容易化简的变形是</a:t>
            </a:r>
            <a:r>
              <a:rPr lang="zh-CN" altLang="en-US" sz="2800" kern="0" spc="87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(　　)</a:t>
            </a:r>
            <a:endParaRPr lang="zh-CN" altLang="en-US" sz="2800" dirty="0">
              <a:latin typeface="+mn-ea"/>
              <a:ea typeface="+mn-ea"/>
              <a:cs typeface="+mn-ea"/>
            </a:endParaRPr>
          </a:p>
          <a:p>
            <a:pPr marL="0" indent="0" eaLnBrk="0" latinLnBrk="1" hangingPunct="0">
              <a:lnSpc>
                <a:spcPct val="150000"/>
              </a:lnSpc>
              <a:spcBef>
                <a:spcPts val="380"/>
              </a:spcBef>
              <a:buNone/>
            </a:pP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A.由①得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</a:t>
            </a:r>
            <a:r>
              <a:rPr lang="zh-CN" altLang="en-US" sz="2800" kern="0" spc="1457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　            B.由①得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y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</a:t>
            </a:r>
            <a:r>
              <a:rPr lang="zh-CN" altLang="en-US" sz="2800" kern="0" spc="123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endParaRPr lang="zh-CN" altLang="en-US" sz="2800" dirty="0">
              <a:latin typeface="+mn-ea"/>
              <a:ea typeface="+mn-ea"/>
              <a:cs typeface="+mn-ea"/>
            </a:endParaRPr>
          </a:p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C.由②得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y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</a:t>
            </a:r>
            <a:r>
              <a:rPr lang="zh-CN" altLang="en-US" sz="2800" kern="0" spc="138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　            D.由②得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=2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y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-5</a:t>
            </a:r>
            <a:endParaRPr lang="zh-CN" altLang="en-US" sz="2800" dirty="0">
              <a:latin typeface="+mn-ea"/>
              <a:ea typeface="+mn-ea"/>
              <a:cs typeface="+mn-ea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666490" y="1654810"/>
          <a:ext cx="2832735" cy="1045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Equation" r:id="rId6" imgW="38709600" imgH="17983200" progId="Equation.DSMT4">
                  <p:embed/>
                </p:oleObj>
              </mc:Choice>
              <mc:Fallback>
                <p:oleObj name="Equation" r:id="rId6" imgW="38709600" imgH="17983200" progId="Equation.DSMT4">
                  <p:embed/>
                  <p:pic>
                    <p:nvPicPr>
                      <p:cNvPr id="0" name="图片 14336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66490" y="1654810"/>
                        <a:ext cx="2832735" cy="104521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270125" y="3054350"/>
          <a:ext cx="1214120" cy="681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8" name="Equation" r:id="rId8" imgW="13716000" imgH="14630400" progId="Equation.DSMT4">
                  <p:embed/>
                </p:oleObj>
              </mc:Choice>
              <mc:Fallback>
                <p:oleObj name="Equation" r:id="rId8" imgW="13716000" imgH="14630400" progId="Equation.DSMT4">
                  <p:embed/>
                  <p:pic>
                    <p:nvPicPr>
                      <p:cNvPr id="0" name="图片 14337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70125" y="3054350"/>
                        <a:ext cx="1214120" cy="68135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240780" y="3107055"/>
          <a:ext cx="1259205" cy="792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name="Equation" r:id="rId10" imgW="12801600" imgH="14630400" progId="Equation.DSMT4">
                  <p:embed/>
                </p:oleObj>
              </mc:Choice>
              <mc:Fallback>
                <p:oleObj name="Equation" r:id="rId10" imgW="12801600" imgH="14630400" progId="Equation.DSMT4">
                  <p:embed/>
                  <p:pic>
                    <p:nvPicPr>
                      <p:cNvPr id="0" name="图片 14338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40780" y="3107055"/>
                        <a:ext cx="1259205" cy="79248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2251710" y="3899535"/>
          <a:ext cx="124523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Equation" r:id="rId12" imgW="13411200" imgH="14630400" progId="Equation.DSMT4">
                  <p:embed/>
                </p:oleObj>
              </mc:Choice>
              <mc:Fallback>
                <p:oleObj name="Equation" r:id="rId12" imgW="13411200" imgH="14630400" progId="Equation.DSMT4">
                  <p:embed/>
                  <p:pic>
                    <p:nvPicPr>
                      <p:cNvPr id="0" name="图片 14339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251710" y="3899535"/>
                        <a:ext cx="1245235" cy="7493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2"/>
          <p:cNvSpPr txBox="1"/>
          <p:nvPr/>
        </p:nvSpPr>
        <p:spPr>
          <a:xfrm>
            <a:off x="486410" y="5283200"/>
            <a:ext cx="999807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答案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    D    方程②中未知数</a:t>
            </a:r>
            <a:r>
              <a:rPr lang="zh-CN" altLang="en-US" sz="2800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的系数为1,比较容易表示。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40640" y="903605"/>
            <a:ext cx="3410585" cy="575945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j-ea"/>
                <a:ea typeface="+mj-ea"/>
              </a:rPr>
              <a:t>代入消元专项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011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" name="TextBox 2"/>
          <p:cNvSpPr txBox="1"/>
          <p:nvPr/>
        </p:nvSpPr>
        <p:spPr>
          <a:xfrm>
            <a:off x="539750" y="1078865"/>
            <a:ext cx="11595100" cy="4341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2010" kern="0" dirty="0">
              <a:solidFill>
                <a:srgbClr val="000000"/>
              </a:solidFill>
              <a:latin typeface="Times New Roman" panose="02020603050405020304" pitchFamily="65" charset="-122"/>
              <a:ea typeface="宋体" panose="02010600030101010101" pitchFamily="2" charset="-122"/>
            </a:endParaRPr>
          </a:p>
          <a:p>
            <a:pPr marL="0" lv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800" b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2800" b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(2019四川成都七中月考)用代入法解方程组   </a:t>
            </a:r>
            <a:r>
              <a:rPr lang="zh-CN" altLang="en-US" sz="2800" kern="0" spc="7408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 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则化简比较容易的变形是</a:t>
            </a:r>
            <a:r>
              <a:rPr lang="zh-CN" altLang="en-US" sz="2800" kern="0" spc="438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(　　)</a:t>
            </a:r>
            <a:endParaRPr lang="zh-CN" altLang="en-US" sz="2800" dirty="0">
              <a:latin typeface="+mn-ea"/>
              <a:ea typeface="+mn-ea"/>
              <a:cs typeface="+mn-ea"/>
            </a:endParaRPr>
          </a:p>
          <a:p>
            <a:pPr marL="0" lv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A.由①得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</a:t>
            </a:r>
            <a:r>
              <a:rPr lang="zh-CN" altLang="en-US" sz="2800" kern="0" spc="-1167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                              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+</a:t>
            </a:r>
            <a:r>
              <a:rPr lang="zh-CN" altLang="en-US" sz="2800" kern="0" spc="-94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</a:p>
          <a:p>
            <a:pPr marL="0" lv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kern="0" spc="-94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                 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B.由①得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y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=2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-7    </a:t>
            </a:r>
            <a:endParaRPr lang="zh-CN" altLang="en-US" sz="2800" dirty="0">
              <a:latin typeface="+mn-ea"/>
              <a:ea typeface="+mn-ea"/>
              <a:cs typeface="+mn-ea"/>
            </a:endParaRPr>
          </a:p>
          <a:p>
            <a:pPr marL="0" lv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C.由②得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=1+</a:t>
            </a:r>
            <a:r>
              <a:rPr lang="zh-CN" altLang="en-US" sz="2800" kern="0" spc="-42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</a:p>
          <a:p>
            <a:pPr marL="0" lv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D.由②得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y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=</a:t>
            </a:r>
            <a:r>
              <a:rPr lang="zh-CN" altLang="en-US" sz="2800" kern="0" spc="-1167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i="1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x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-</a:t>
            </a:r>
            <a:r>
              <a:rPr lang="zh-CN" altLang="en-US" sz="2800" kern="0" spc="-1167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 </a:t>
            </a:r>
            <a:r>
              <a:rPr lang="zh-CN" altLang="en-US" sz="2800" kern="0" dirty="0">
                <a:solidFill>
                  <a:srgbClr val="000000"/>
                </a:solidFill>
                <a:latin typeface="+mn-ea"/>
                <a:ea typeface="+mn-ea"/>
                <a:cs typeface="+mn-ea"/>
              </a:rPr>
              <a:t> </a:t>
            </a:r>
            <a:endParaRPr lang="zh-CN" altLang="en-US" sz="2800" dirty="0">
              <a:latin typeface="+mn-ea"/>
              <a:ea typeface="+mn-ea"/>
              <a:cs typeface="+mn-ea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696835" y="1395730"/>
          <a:ext cx="2466975" cy="1124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3" name="Equation" r:id="rId6" imgW="35052000" imgH="17983200" progId="Equation.DSMT4">
                  <p:embed/>
                </p:oleObj>
              </mc:Choice>
              <mc:Fallback>
                <p:oleObj name="Equation" r:id="rId6" imgW="35052000" imgH="17983200" progId="Equation.DSMT4">
                  <p:embed/>
                  <p:pic>
                    <p:nvPicPr>
                      <p:cNvPr id="0" name="图片 21504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96835" y="1395730"/>
                        <a:ext cx="2466975" cy="11245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383155" y="2792730"/>
          <a:ext cx="242570" cy="740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Equation" r:id="rId8" imgW="4876800" imgH="14630400" progId="Equation.DSMT4">
                  <p:embed/>
                </p:oleObj>
              </mc:Choice>
              <mc:Fallback>
                <p:oleObj name="Equation" r:id="rId8" imgW="4876800" imgH="14630400" progId="Equation.DSMT4">
                  <p:embed/>
                  <p:pic>
                    <p:nvPicPr>
                      <p:cNvPr id="0" name="图片 21505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83155" y="2792730"/>
                        <a:ext cx="242570" cy="74041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871470" y="2760980"/>
          <a:ext cx="292735" cy="772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Equation" r:id="rId10" imgW="5486400" imgH="14630400" progId="Equation.DSMT4">
                  <p:embed/>
                </p:oleObj>
              </mc:Choice>
              <mc:Fallback>
                <p:oleObj name="Equation" r:id="rId10" imgW="5486400" imgH="14630400" progId="Equation.DSMT4">
                  <p:embed/>
                  <p:pic>
                    <p:nvPicPr>
                      <p:cNvPr id="0" name="图片 21506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71470" y="2760980"/>
                        <a:ext cx="292735" cy="77216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2871470" y="4162425"/>
          <a:ext cx="380365" cy="648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name="Equation" r:id="rId12" imgW="8534400" imgH="14630400" progId="Equation.DSMT4">
                  <p:embed/>
                </p:oleObj>
              </mc:Choice>
              <mc:Fallback>
                <p:oleObj name="Equation" r:id="rId12" imgW="8534400" imgH="14630400" progId="Equation.DSMT4">
                  <p:embed/>
                  <p:pic>
                    <p:nvPicPr>
                      <p:cNvPr id="0" name="图片 21507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871470" y="4162425"/>
                        <a:ext cx="380365" cy="64897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2383155" y="4810760"/>
          <a:ext cx="294640" cy="696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Equation" r:id="rId14" imgW="4876800" imgH="14630400" progId="Equation.DSMT4">
                  <p:embed/>
                </p:oleObj>
              </mc:Choice>
              <mc:Fallback>
                <p:oleObj name="Equation" r:id="rId14" imgW="4876800" imgH="14630400" progId="Equation.DSMT4">
                  <p:embed/>
                  <p:pic>
                    <p:nvPicPr>
                      <p:cNvPr id="0" name="图片 21508"/>
                      <p:cNvPicPr>
                        <a:picLocks noChangeAspect="1"/>
                      </p:cNvPicPr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383155" y="4810760"/>
                        <a:ext cx="294640" cy="69659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3070860" y="4811395"/>
          <a:ext cx="280035" cy="697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Equation" r:id="rId16" imgW="4876800" imgH="14630400" progId="Equation.DSMT4">
                  <p:embed/>
                </p:oleObj>
              </mc:Choice>
              <mc:Fallback>
                <p:oleObj name="Equation" r:id="rId16" imgW="4876800" imgH="14630400" progId="Equation.DSMT4">
                  <p:embed/>
                  <p:pic>
                    <p:nvPicPr>
                      <p:cNvPr id="0" name="图片 21509"/>
                      <p:cNvPicPr>
                        <a:picLocks noChangeAspect="1"/>
                      </p:cNvPicPr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070860" y="4811395"/>
                        <a:ext cx="280035" cy="6972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2"/>
          <p:cNvSpPr txBox="1"/>
          <p:nvPr/>
        </p:nvSpPr>
        <p:spPr>
          <a:xfrm>
            <a:off x="898525" y="5792470"/>
            <a:ext cx="372300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答案</a:t>
            </a:r>
            <a:r>
              <a:rPr lang="zh-CN" altLang="en-US" sz="280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    B </a:t>
            </a:r>
            <a:r>
              <a:rPr lang="zh-CN" altLang="en-US" sz="2010" kern="0" dirty="0">
                <a:solidFill>
                  <a:srgbClr val="00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   </a:t>
            </a:r>
            <a:endParaRPr lang="zh-CN" altLang="en-US" dirty="0"/>
          </a:p>
        </p:txBody>
      </p:sp>
      <p:sp>
        <p:nvSpPr>
          <p:cNvPr id="10" name="流程图: 可选过程 9"/>
          <p:cNvSpPr/>
          <p:nvPr/>
        </p:nvSpPr>
        <p:spPr>
          <a:xfrm>
            <a:off x="40640" y="903605"/>
            <a:ext cx="3410585" cy="575945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j-ea"/>
                <a:ea typeface="+mj-ea"/>
              </a:rPr>
              <a:t>代入消元专项</a:t>
            </a:r>
          </a:p>
        </p:txBody>
      </p:sp>
      <p:sp>
        <p:nvSpPr>
          <p:cNvPr id="15" name="矩形 14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专项训练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819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aphicFrame>
        <p:nvGraphicFramePr>
          <p:cNvPr id="5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790315" y="836930"/>
          <a:ext cx="3906520" cy="150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6" imgW="660400" imgH="254000" progId="Equation.KSEE3">
                  <p:embed/>
                </p:oleObj>
              </mc:Choice>
              <mc:Fallback>
                <p:oleObj r:id="rId6" imgW="660400" imgH="2540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90315" y="836930"/>
                        <a:ext cx="3906520" cy="1502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24"/>
          <p:cNvSpPr txBox="1"/>
          <p:nvPr/>
        </p:nvSpPr>
        <p:spPr>
          <a:xfrm>
            <a:off x="4050348" y="2482533"/>
            <a:ext cx="3889375" cy="9531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解：把①代入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得：</a:t>
            </a:r>
          </a:p>
          <a:p>
            <a:r>
              <a:rPr lang="en-US" altLang="zh-CN" sz="28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lt"/>
              </a:rPr>
              <a:t>                     2y+3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+mn-lt"/>
              </a:rPr>
              <a:t>×3</a:t>
            </a:r>
            <a:r>
              <a:rPr lang="en-US" altLang="zh-CN" sz="280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lt"/>
              </a:rPr>
              <a:t>=11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07455" y="906780"/>
            <a:ext cx="7353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latin typeface="Calibri" panose="020F0502020204030204" pitchFamily="34" charset="0"/>
              </a:rPr>
              <a:t>①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25080" y="1551940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Calibri" panose="020F0502020204030204" pitchFamily="34" charset="0"/>
              </a:rPr>
              <a:t>②</a:t>
            </a: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6010275" y="3435985"/>
            <a:ext cx="231013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解得：</a:t>
            </a:r>
            <a:r>
              <a:rPr kumimoji="1" lang="en-US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y=</a:t>
            </a:r>
            <a:r>
              <a:rPr kumimoji="1" lang="en-US" sz="2800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endParaRPr kumimoji="0" lang="en-US" sz="2800" kern="1200" cap="none" spc="0" normalizeH="0" baseline="0" noProof="0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4719955" y="3945890"/>
            <a:ext cx="31680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将</a:t>
            </a:r>
            <a:r>
              <a:rPr kumimoji="1" lang="en-US" altLang="zh-CN" sz="2800" i="1" kern="1200" cap="none" spc="0" normalizeH="0" baseline="0" noProof="0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en-US" altLang="zh-CN" sz="2800" kern="1200" cap="none" spc="0" normalizeH="0" baseline="0" noProof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= 1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代入①得：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088380" y="4324350"/>
            <a:ext cx="36941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kumimoji="1" lang="en-US" altLang="zh-CN" sz="2800" i="1" kern="1200" cap="none" spc="0" normalizeH="0" baseline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kumimoji="0" lang="en-US" altLang="zh-CN" sz="28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3    </a:t>
            </a:r>
            <a:r>
              <a:rPr kumimoji="0" lang="en-US" altLang="zh-CN" sz="3600" kern="1200" cap="none" spc="0" normalizeH="0" baseline="0" noProof="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 </a:t>
            </a:r>
            <a:endParaRPr kumimoji="0" lang="en-US" altLang="zh-CN" sz="3200" b="1" kern="1200" cap="none" spc="0" normalizeH="0" baseline="0" noProof="0" dirty="0">
              <a:solidFill>
                <a:srgbClr val="EB1EBB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5013960" y="4889818"/>
            <a:ext cx="30718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zh-CN" altLang="en-US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解得</a:t>
            </a:r>
            <a:r>
              <a:rPr lang="en-US" altLang="zh-CN" sz="2800" noProof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: </a:t>
            </a:r>
            <a:r>
              <a:rPr lang="en-US" altLang="zh-CN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lang="zh-CN" altLang="en-US" sz="2800" noProof="1">
                <a:solidFill>
                  <a:srgbClr val="FF00FF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＝</a:t>
            </a:r>
            <a:r>
              <a:rPr lang="en-US" altLang="zh-CN" sz="2800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4</a:t>
            </a:r>
            <a:endParaRPr lang="en-US" altLang="zh-CN" sz="2800" noProof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Text Box 24"/>
          <p:cNvSpPr txBox="1"/>
          <p:nvPr/>
        </p:nvSpPr>
        <p:spPr>
          <a:xfrm>
            <a:off x="4913630" y="5563870"/>
            <a:ext cx="30321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原方程组的解是</a:t>
            </a:r>
          </a:p>
        </p:txBody>
      </p:sp>
      <p:grpSp>
        <p:nvGrpSpPr>
          <p:cNvPr id="32" name="组合 51"/>
          <p:cNvGrpSpPr/>
          <p:nvPr/>
        </p:nvGrpSpPr>
        <p:grpSpPr>
          <a:xfrm>
            <a:off x="7406005" y="5268595"/>
            <a:ext cx="1553210" cy="1037907"/>
            <a:chOff x="-301496" y="3175000"/>
            <a:chExt cx="1553384" cy="1037253"/>
          </a:xfrm>
        </p:grpSpPr>
        <p:grpSp>
          <p:nvGrpSpPr>
            <p:cNvPr id="34" name="组合 26"/>
            <p:cNvGrpSpPr/>
            <p:nvPr/>
          </p:nvGrpSpPr>
          <p:grpSpPr>
            <a:xfrm>
              <a:off x="285945" y="3175000"/>
              <a:ext cx="965943" cy="1037253"/>
              <a:chOff x="6929969" y="5751619"/>
              <a:chExt cx="966036" cy="1036496"/>
            </a:xfrm>
          </p:grpSpPr>
          <p:sp>
            <p:nvSpPr>
              <p:cNvPr id="36" name="Text Box 30"/>
              <p:cNvSpPr txBox="1">
                <a:spLocks noChangeArrowheads="1"/>
              </p:cNvSpPr>
              <p:nvPr/>
            </p:nvSpPr>
            <p:spPr bwMode="auto">
              <a:xfrm>
                <a:off x="6929969" y="5751619"/>
                <a:ext cx="966036" cy="52126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x </a:t>
                </a:r>
                <a:r>
                  <a:rPr kumimoji="0" lang="zh-CN" altLang="en-US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sz="2800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4</a:t>
                </a:r>
                <a:endParaRPr kumimoji="0" lang="en-US" sz="2800" b="1" kern="1200" cap="none" spc="0" normalizeH="0" baseline="0" noProof="0" dirty="0">
                  <a:solidFill>
                    <a:srgbClr val="FF00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Text Box 31"/>
              <p:cNvSpPr txBox="1">
                <a:spLocks noChangeArrowheads="1"/>
              </p:cNvSpPr>
              <p:nvPr/>
            </p:nvSpPr>
            <p:spPr bwMode="auto">
              <a:xfrm>
                <a:off x="6929969" y="6266855"/>
                <a:ext cx="965401" cy="52126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>
                  <a:buClrTx/>
                  <a:buSzTx/>
                  <a:buFontTx/>
                  <a:defRPr/>
                </a:pPr>
                <a:r>
                  <a:rPr kumimoji="1" lang="en-US" altLang="zh-CN" sz="2800" i="1" kern="1200" cap="none" spc="0" normalizeH="0" baseline="0" noProof="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y 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FF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＝</a:t>
                </a:r>
                <a:r>
                  <a:rPr kumimoji="0" lang="en-US" altLang="zh-CN" sz="2800" kern="1200" cap="none" spc="0" normalizeH="0" baseline="0" noProof="0" dirty="0">
                    <a:solidFill>
                      <a:srgbClr val="FF00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1</a:t>
                </a:r>
              </a:p>
            </p:txBody>
          </p:sp>
        </p:grpSp>
        <p:sp>
          <p:nvSpPr>
            <p:cNvPr id="40" name="矩形 23"/>
            <p:cNvSpPr/>
            <p:nvPr/>
          </p:nvSpPr>
          <p:spPr>
            <a:xfrm>
              <a:off x="-301496" y="3281606"/>
              <a:ext cx="785764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000" dirty="0">
                  <a:solidFill>
                    <a:srgbClr val="FF00FF"/>
                  </a:solidFill>
                  <a:latin typeface="MS Mincho" panose="02020609040205080304" pitchFamily="49" charset="-128"/>
                  <a:ea typeface="MS Mincho" panose="02020609040205080304" pitchFamily="49" charset="-128"/>
                </a:rPr>
                <a:t>｛</a:t>
              </a:r>
            </a:p>
          </p:txBody>
        </p:sp>
      </p:grpSp>
      <p:sp>
        <p:nvSpPr>
          <p:cNvPr id="11" name="流程图: 可选过程 10"/>
          <p:cNvSpPr/>
          <p:nvPr/>
        </p:nvSpPr>
        <p:spPr>
          <a:xfrm>
            <a:off x="40640" y="903605"/>
            <a:ext cx="3410585" cy="575945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j-ea"/>
                <a:ea typeface="+mj-ea"/>
              </a:rPr>
              <a:t>代入消元专项</a:t>
            </a:r>
          </a:p>
        </p:txBody>
      </p:sp>
      <p:sp>
        <p:nvSpPr>
          <p:cNvPr id="12" name="矩形 11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专项训练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2" grpId="0"/>
      <p:bldP spid="23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9155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40" y="791845"/>
            <a:ext cx="10729595" cy="1292225"/>
            <a:chOff x="540000" y="720000"/>
            <a:chExt cx="8467200" cy="1292225"/>
          </a:xfrm>
        </p:grpSpPr>
        <p:sp>
          <p:nvSpPr>
            <p:cNvPr id="6" name="TextBox 2"/>
            <p:cNvSpPr txBox="1"/>
            <p:nvPr/>
          </p:nvSpPr>
          <p:spPr>
            <a:xfrm>
              <a:off x="540000" y="720000"/>
              <a:ext cx="8467200" cy="12922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4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.(2019四川眉山中考)已知关于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x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,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y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的方程组</a:t>
              </a:r>
              <a:r>
                <a:rPr lang="zh-CN" altLang="en-US" sz="2800" b="1" kern="0" spc="8866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  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的解满足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x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+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y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=5,则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k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的值为</a:t>
              </a:r>
              <a:r>
                <a:rPr lang="zh-CN" altLang="en-US" sz="2800" b="1" u="sng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　　　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 。</a:t>
              </a: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/>
          </p:nvGraphicFramePr>
          <p:xfrm>
            <a:off x="6064200" y="876845"/>
            <a:ext cx="2108156" cy="935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4" name="Equation" r:id="rId6" imgW="1663700" imgH="736600" progId="Equation.DSMT4">
                    <p:embed/>
                  </p:oleObj>
                </mc:Choice>
                <mc:Fallback>
                  <p:oleObj name="Equation" r:id="rId6" imgW="1663700" imgH="736600" progId="Equation.DSMT4">
                    <p:embed/>
                    <p:pic>
                      <p:nvPicPr>
                        <p:cNvPr id="0" name="图片 3072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064200" y="876845"/>
                          <a:ext cx="2108156" cy="93535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Box 2"/>
          <p:cNvSpPr txBox="1"/>
          <p:nvPr/>
        </p:nvSpPr>
        <p:spPr>
          <a:xfrm>
            <a:off x="4183380" y="1273810"/>
            <a:ext cx="893445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3200" kern="0" dirty="0">
                <a:solidFill>
                  <a:srgbClr val="F3541A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　</a:t>
            </a:r>
            <a:r>
              <a:rPr lang="zh-CN" altLang="en-US" sz="3200" kern="0" dirty="0">
                <a:solidFill>
                  <a:srgbClr val="FF0000"/>
                </a:solidFill>
                <a:latin typeface="Times New Roman" panose="02020603050405020304" pitchFamily="65" charset="-122"/>
                <a:ea typeface="宋体" panose="02010600030101010101" pitchFamily="2" charset="-122"/>
              </a:rPr>
              <a:t>2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40000" y="1989607"/>
            <a:ext cx="8467200" cy="4243341"/>
            <a:chOff x="540000" y="720000"/>
            <a:chExt cx="8467200" cy="4243341"/>
          </a:xfrm>
        </p:grpSpPr>
        <p:sp>
          <p:nvSpPr>
            <p:cNvPr id="11" name="TextBox 2"/>
            <p:cNvSpPr txBox="1"/>
            <p:nvPr/>
          </p:nvSpPr>
          <p:spPr>
            <a:xfrm>
              <a:off x="540000" y="720000"/>
              <a:ext cx="8467200" cy="42433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解析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　解法一:</a:t>
              </a:r>
              <a:r>
                <a:rPr lang="zh-CN" altLang="en-US" sz="3015" kern="0" spc="11158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8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②</a:t>
              </a:r>
              <a:r>
                <a:rPr lang="zh-CN" altLang="en-US" sz="2010" kern="0" dirty="0">
                  <a:solidFill>
                    <a:srgbClr val="000000"/>
                  </a:solidFill>
                  <a:latin typeface="Arial Narrow" panose="020B0606020202030204" pitchFamily="65" charset="-122"/>
                  <a:ea typeface="Arial Unicode MS" panose="020B0604020202020204" charset="-122"/>
                </a:rPr>
                <a:t>×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2-①得3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=9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+9,解得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把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+3代入①,得3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+3+2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-1,解得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∵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=5,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+3-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-2=5,解得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=2.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解法二:</a:t>
              </a:r>
              <a:r>
                <a:rPr lang="zh-CN" altLang="en-US" sz="3015" kern="0" spc="11158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12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①+②得3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=6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+3,即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+1,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∴2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+1=5,解得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k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=2.</a:t>
              </a:r>
              <a:endParaRPr lang="zh-CN" altLang="en-US" dirty="0"/>
            </a:p>
          </p:txBody>
        </p:sp>
        <p:graphicFrame>
          <p:nvGraphicFramePr>
            <p:cNvPr id="12" name="对象 11"/>
            <p:cNvGraphicFramePr>
              <a:graphicFrameLocks noChangeAspect="1"/>
            </p:cNvGraphicFramePr>
            <p:nvPr/>
          </p:nvGraphicFramePr>
          <p:xfrm>
            <a:off x="2144613" y="826955"/>
            <a:ext cx="1800225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5" name="Equation" r:id="rId8" imgW="47548800" imgH="17983200" progId="Equation.DSMT4">
                    <p:embed/>
                  </p:oleObj>
                </mc:Choice>
                <mc:Fallback>
                  <p:oleObj name="Equation" r:id="rId8" imgW="47548800" imgH="17983200" progId="Equation.DSMT4">
                    <p:embed/>
                    <p:pic>
                      <p:nvPicPr>
                        <p:cNvPr id="0" name="图片 3072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144613" y="826955"/>
                          <a:ext cx="1800225" cy="6762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12"/>
            <p:cNvGraphicFramePr>
              <a:graphicFrameLocks noChangeAspect="1"/>
            </p:cNvGraphicFramePr>
            <p:nvPr/>
          </p:nvGraphicFramePr>
          <p:xfrm>
            <a:off x="1377813" y="3433165"/>
            <a:ext cx="1800224" cy="676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6" name="Equation" r:id="rId10" imgW="47548800" imgH="17983200" progId="Equation.DSMT4">
                    <p:embed/>
                  </p:oleObj>
                </mc:Choice>
                <mc:Fallback>
                  <p:oleObj name="Equation" r:id="rId10" imgW="47548800" imgH="17983200" progId="Equation.DSMT4">
                    <p:embed/>
                    <p:pic>
                      <p:nvPicPr>
                        <p:cNvPr id="0" name="图片 3072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377813" y="3433165"/>
                          <a:ext cx="1800224" cy="67627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流程图: 可选过程 14"/>
          <p:cNvSpPr/>
          <p:nvPr/>
        </p:nvSpPr>
        <p:spPr>
          <a:xfrm>
            <a:off x="11419840" y="835025"/>
            <a:ext cx="723900" cy="3565525"/>
          </a:xfrm>
          <a:prstGeom prst="flowChartAlternateProcess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j-ea"/>
                <a:ea typeface="+mj-ea"/>
              </a:rPr>
              <a:t>加减消元专项</a:t>
            </a:r>
          </a:p>
        </p:txBody>
      </p: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专项训练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7107" name="PA_组合 4"/>
          <p:cNvGrpSpPr/>
          <p:nvPr>
            <p:custDataLst>
              <p:tags r:id="rId3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9750" y="832485"/>
            <a:ext cx="10596245" cy="1086485"/>
            <a:chOff x="540000" y="760640"/>
            <a:chExt cx="8467200" cy="1086485"/>
          </a:xfrm>
        </p:grpSpPr>
        <p:sp>
          <p:nvSpPr>
            <p:cNvPr id="6" name="TextBox 2"/>
            <p:cNvSpPr txBox="1"/>
            <p:nvPr/>
          </p:nvSpPr>
          <p:spPr>
            <a:xfrm>
              <a:off x="540000" y="791755"/>
              <a:ext cx="8467200" cy="645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-US" altLang="zh-CN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5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.已知二元一次方程组</a:t>
              </a:r>
              <a:r>
                <a:rPr lang="zh-CN" altLang="en-US" sz="2800" b="1" kern="0" spc="7141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   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那么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x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+</a:t>
              </a:r>
              <a:r>
                <a:rPr lang="zh-CN" altLang="en-US" sz="2800" b="1" i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y 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的值是</a:t>
              </a:r>
              <a:r>
                <a:rPr lang="zh-CN" altLang="en-US" sz="2800" b="1" u="sng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       </a:t>
              </a:r>
              <a:r>
                <a:rPr lang="zh-CN" altLang="en-US" sz="2800" b="1" kern="0" dirty="0">
                  <a:solidFill>
                    <a:srgbClr val="000000"/>
                  </a:solidFill>
                  <a:latin typeface="+mn-ea"/>
                  <a:ea typeface="+mn-ea"/>
                  <a:cs typeface="+mn-ea"/>
                </a:rPr>
                <a:t>。</a:t>
              </a:r>
              <a:endParaRPr lang="zh-CN" altLang="en-US" sz="2800" b="1" dirty="0">
                <a:latin typeface="+mn-ea"/>
                <a:ea typeface="+mn-ea"/>
                <a:cs typeface="+mn-ea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/>
          </p:nvGraphicFramePr>
          <p:xfrm>
            <a:off x="3383035" y="760640"/>
            <a:ext cx="2094093" cy="10864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4" name="Equation" r:id="rId6" imgW="34137600" imgH="17678400" progId="Equation.DSMT4">
                    <p:embed/>
                  </p:oleObj>
                </mc:Choice>
                <mc:Fallback>
                  <p:oleObj name="Equation" r:id="rId6" imgW="34137600" imgH="17678400" progId="Equation.DSMT4">
                    <p:embed/>
                    <p:pic>
                      <p:nvPicPr>
                        <p:cNvPr id="0" name="图片 2560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383035" y="760640"/>
                          <a:ext cx="2094093" cy="108648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Box 2"/>
          <p:cNvSpPr txBox="1"/>
          <p:nvPr/>
        </p:nvSpPr>
        <p:spPr>
          <a:xfrm>
            <a:off x="9552305" y="581025"/>
            <a:ext cx="1240790" cy="923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0" latinLnBrk="1" hangingPunc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kern="0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　-1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40000" y="2296661"/>
            <a:ext cx="8467200" cy="2909558"/>
            <a:chOff x="540000" y="720000"/>
            <a:chExt cx="8467200" cy="2909558"/>
          </a:xfrm>
        </p:grpSpPr>
        <p:sp>
          <p:nvSpPr>
            <p:cNvPr id="11" name="TextBox 2"/>
            <p:cNvSpPr txBox="1"/>
            <p:nvPr/>
          </p:nvSpPr>
          <p:spPr>
            <a:xfrm>
              <a:off x="540000" y="720000"/>
              <a:ext cx="8467200" cy="2829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b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解析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    </a:t>
              </a:r>
              <a:r>
                <a:rPr lang="zh-CN" altLang="en-US" sz="3015" kern="0" spc="8983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38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由②可得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=-6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-11,③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把③代入①,解得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=-2,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=-6</a:t>
              </a:r>
              <a:r>
                <a:rPr lang="zh-CN" altLang="en-US" sz="2010" kern="0" dirty="0">
                  <a:solidFill>
                    <a:srgbClr val="000000"/>
                  </a:solidFill>
                  <a:latin typeface="Arial Narrow" panose="020B0606020202030204" pitchFamily="65" charset="-122"/>
                  <a:ea typeface="Arial Unicode MS" panose="020B0604020202020204" charset="-122"/>
                </a:rPr>
                <a:t>×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(-2)-11=1,</a:t>
              </a:r>
              <a:endParaRPr lang="zh-CN" altLang="en-US" dirty="0"/>
            </a:p>
            <a:p>
              <a:pPr marL="0" indent="0" eaLnBrk="0" latinLnBrk="1" hangingPunc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∴原方程组的解是</a:t>
              </a:r>
              <a:r>
                <a:rPr lang="zh-CN" altLang="en-US" sz="2985" kern="0" spc="3016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 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∴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x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+</a:t>
              </a:r>
              <a:r>
                <a:rPr lang="zh-CN" altLang="en-US" sz="2010" i="1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y</a:t>
              </a:r>
              <a:r>
                <a:rPr lang="zh-CN" altLang="en-US" sz="2010" kern="0" dirty="0">
                  <a:solidFill>
                    <a:srgbClr val="000000"/>
                  </a:solidFill>
                  <a:latin typeface="Times New Roman" panose="02020603050405020304" pitchFamily="65" charset="-122"/>
                  <a:ea typeface="宋体" panose="02010600030101010101" pitchFamily="2" charset="-122"/>
                </a:rPr>
                <a:t>=1-2=-1.</a:t>
              </a:r>
              <a:endParaRPr lang="zh-CN" altLang="en-US" dirty="0"/>
            </a:p>
          </p:txBody>
        </p:sp>
        <p:graphicFrame>
          <p:nvGraphicFramePr>
            <p:cNvPr id="12" name="对象 11"/>
            <p:cNvGraphicFramePr>
              <a:graphicFrameLocks noChangeAspect="1"/>
            </p:cNvGraphicFramePr>
            <p:nvPr/>
          </p:nvGraphicFramePr>
          <p:xfrm>
            <a:off x="1306800" y="826955"/>
            <a:ext cx="1523999" cy="676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5" name="Equation" r:id="rId8" imgW="40233600" imgH="17983200" progId="Equation.DSMT4">
                    <p:embed/>
                  </p:oleObj>
                </mc:Choice>
                <mc:Fallback>
                  <p:oleObj name="Equation" r:id="rId8" imgW="40233600" imgH="17983200" progId="Equation.DSMT4">
                    <p:embed/>
                    <p:pic>
                      <p:nvPicPr>
                        <p:cNvPr id="0" name="图片 2560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306800" y="826955"/>
                          <a:ext cx="1523999" cy="67627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12"/>
            <p:cNvGraphicFramePr>
              <a:graphicFrameLocks noChangeAspect="1"/>
            </p:cNvGraphicFramePr>
            <p:nvPr/>
          </p:nvGraphicFramePr>
          <p:xfrm>
            <a:off x="2584800" y="2962808"/>
            <a:ext cx="762000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6" name="Equation" r:id="rId10" imgW="20116800" imgH="17678400" progId="Equation.DSMT4">
                    <p:embed/>
                  </p:oleObj>
                </mc:Choice>
                <mc:Fallback>
                  <p:oleObj name="Equation" r:id="rId10" imgW="20116800" imgH="17678400" progId="Equation.DSMT4">
                    <p:embed/>
                    <p:pic>
                      <p:nvPicPr>
                        <p:cNvPr id="0" name="图片 2560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584800" y="2962808"/>
                          <a:ext cx="762000" cy="6667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流程图: 可选过程 13"/>
          <p:cNvSpPr/>
          <p:nvPr/>
        </p:nvSpPr>
        <p:spPr>
          <a:xfrm>
            <a:off x="11419840" y="835025"/>
            <a:ext cx="723900" cy="3565525"/>
          </a:xfrm>
          <a:prstGeom prst="flowChartAlternateProcess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j-ea"/>
                <a:ea typeface="+mj-ea"/>
              </a:rPr>
              <a:t>加减消元专项</a:t>
            </a:r>
          </a:p>
        </p:txBody>
      </p:sp>
      <p:sp>
        <p:nvSpPr>
          <p:cNvPr id="15" name="矩形 14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专项训练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2</TotalTime>
  <Words>622</Words>
  <Application>Microsoft Office PowerPoint</Application>
  <PresentationFormat>自定义</PresentationFormat>
  <Paragraphs>175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Office 主题</vt:lpstr>
      <vt:lpstr>Equation</vt:lpstr>
      <vt:lpstr>Equation.KSEE3</vt:lpstr>
      <vt:lpstr>Microsoft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493</cp:revision>
  <dcterms:created xsi:type="dcterms:W3CDTF">2017-03-29T03:26:00Z</dcterms:created>
  <dcterms:modified xsi:type="dcterms:W3CDTF">2020-04-24T02:44:43Z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